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8" r:id="rId2"/>
    <p:sldId id="260" r:id="rId3"/>
    <p:sldId id="261" r:id="rId4"/>
    <p:sldId id="262" r:id="rId5"/>
    <p:sldId id="267" r:id="rId6"/>
    <p:sldId id="275" r:id="rId7"/>
    <p:sldId id="279" r:id="rId8"/>
    <p:sldId id="290" r:id="rId9"/>
    <p:sldId id="291" r:id="rId10"/>
    <p:sldId id="282" r:id="rId11"/>
    <p:sldId id="286" r:id="rId12"/>
    <p:sldId id="283" r:id="rId13"/>
    <p:sldId id="285" r:id="rId14"/>
    <p:sldId id="296" r:id="rId15"/>
    <p:sldId id="300" r:id="rId16"/>
    <p:sldId id="299" r:id="rId17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734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25B07-32AE-0E97-CEF6-5D9D835E9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A34800-3BEC-FE4B-0F93-9995A8038E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2544C2-77F2-0009-7AD7-7C86D15865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45DC5-9CF1-D506-DE11-368BA435BF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21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pitch.com?utm_medium=product-presentation&amp;utm_source=powerpoint-export&amp;utm_campaign=bottom_bar_cta&amp;utm_content=63359a89-4fb8-48c1-850a-16fe6887e7fb&amp;utm_term=PDF-PPTX-lastslid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tch.com?utm_medium=product-presentation&amp;utm_source=powerpoint-export&amp;utm_campaign=bottom_bar_cta&amp;utm_content=63359a89-4fb8-48c1-850a-16fe6887e7fb&amp;utm_term=PDF-PPTX-lastslid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.svg"/><Relationship Id="rId5" Type="http://schemas.openxmlformats.org/officeDocument/2006/relationships/image" Target="../media/image13.png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hyperlink" Target="https://pitch.com?utm_medium=product-presentation&amp;utm_source=powerpoint-export&amp;utm_campaign=bottom_bar_cta&amp;utm_content=63359a89-4fb8-48c1-850a-16fe6887e7fb&amp;utm_term=PDF-PPTX-lastslid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pitch.com?utm_medium=product-presentation&amp;utm_source=powerpoint-export&amp;utm_campaign=bottom_bar_cta&amp;utm_content=63359a89-4fb8-48c1-850a-16fe6887e7fb&amp;utm_term=PDF-PPTX-lastslid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tch.com?utm_medium=product-presentation&amp;utm_source=powerpoint-export&amp;utm_campaign=bottom_bar_cta&amp;utm_content=63359a89-4fb8-48c1-850a-16fe6887e7fb&amp;utm_term=PDF-PPTX-lastslid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tch.com?utm_medium=product-presentation&amp;utm_source=powerpoint-export&amp;utm_campaign=bottom_bar_cta&amp;utm_content=63359a89-4fb8-48c1-850a-16fe6887e7fb&amp;utm_term=PDF-PPTX-lastslid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tch.com?utm_medium=product-presentation&amp;utm_source=powerpoint-export&amp;utm_campaign=bottom_bar_cta&amp;utm_content=63359a89-4fb8-48c1-850a-16fe6887e7fb&amp;utm_term=PDF-PPTX-lastslid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tch.com?utm_medium=product-presentation&amp;utm_source=powerpoint-export&amp;utm_campaign=bottom_bar_cta&amp;utm_content=63359a89-4fb8-48c1-850a-16fe6887e7fb&amp;utm_term=PDF-PPTX-lastslid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tch.com?utm_medium=product-presentation&amp;utm_source=powerpoint-export&amp;utm_campaign=bottom_bar_cta&amp;utm_content=63359a89-4fb8-48c1-850a-16fe6887e7fb&amp;utm_term=PDF-PPTX-lastslid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pitch.com?utm_medium=product-presentation&amp;utm_source=powerpoint-export&amp;utm_campaign=bottom_bar_cta&amp;utm_content=63359a89-4fb8-48c1-850a-16fe6887e7fb&amp;utm_term=PDF-PPTX-lastslid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pitch.com?utm_medium=product-presentation&amp;utm_source=powerpoint-export&amp;utm_campaign=bottom_bar_cta&amp;utm_content=63359a89-4fb8-48c1-850a-16fe6887e7fb&amp;utm_term=PDF-PPTX-lastslid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tch.com?utm_medium=product-presentation&amp;utm_source=powerpoint-export&amp;utm_campaign=bottom_bar_cta&amp;utm_content=63359a89-4fb8-48c1-850a-16fe6887e7fb&amp;utm_term=PDF-PPTX-lastslid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pitch.com?utm_medium=product-presentation&amp;utm_source=powerpoint-export&amp;utm_campaign=bottom_bar_cta&amp;utm_content=63359a89-4fb8-48c1-850a-16fe6887e7fb&amp;utm_term=PDF-PPTX-lastslid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tch.com?utm_medium=product-presentation&amp;utm_source=powerpoint-export&amp;utm_campaign=bottom_bar_cta&amp;utm_content=63359a89-4fb8-48c1-850a-16fe6887e7fb&amp;utm_term=PDF-PPTX-lastslid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tch.com?utm_medium=product-presentation&amp;utm_source=powerpoint-export&amp;utm_campaign=bottom_bar_cta&amp;utm_content=63359a89-4fb8-48c1-850a-16fe6887e7fb&amp;utm_term=PDF-PPTX-lastslide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pitch.com?utm_medium=product-presentation&amp;utm_source=powerpoint-export&amp;utm_campaign=bottom_bar_cta&amp;utm_content=63359a89-4fb8-48c1-850a-16fe6887e7fb&amp;utm_term=PDF-PPTX-lastslid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pitch-assets-ccb95893-de3f-4266-973c-20049231b248.s3.eu-west-1.amazonaws.com/ab824c88-2681-44c6-a5e0-e771293a894f?pitch-bytes=4260014&amp;pitch-content-type=image%2F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1381125" y="809625"/>
            <a:ext cx="6381750" cy="3429000"/>
          </a:xfrm>
          <a:prstGeom prst="roundRect">
            <a:avLst>
              <a:gd name="adj" fmla="val -2666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1"/>
          <p:cNvSpPr/>
          <p:nvPr/>
        </p:nvSpPr>
        <p:spPr>
          <a:xfrm>
            <a:off x="1952219" y="2238375"/>
            <a:ext cx="5238750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4950"/>
              </a:lnSpc>
            </a:pPr>
            <a:r>
              <a:rPr lang="en-US" sz="4500" b="0" kern="0" spc="-24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Pitch Deck</a:t>
            </a:r>
            <a:endParaRPr lang="en-US" sz="4500" dirty="0"/>
          </a:p>
        </p:txBody>
      </p:sp>
      <p:sp>
        <p:nvSpPr>
          <p:cNvPr id="6" name="Text 2"/>
          <p:cNvSpPr/>
          <p:nvPr/>
        </p:nvSpPr>
        <p:spPr>
          <a:xfrm>
            <a:off x="1952377" y="3045619"/>
            <a:ext cx="5238750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ctr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COMPANY NAME</a:t>
            </a:r>
            <a:endParaRPr lang="en-US" sz="675" dirty="0"/>
          </a:p>
        </p:txBody>
      </p:sp>
      <p:sp>
        <p:nvSpPr>
          <p:cNvPr id="7" name="Text 3"/>
          <p:cNvSpPr/>
          <p:nvPr/>
        </p:nvSpPr>
        <p:spPr>
          <a:xfrm>
            <a:off x="475737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AUGUST 2032</a:t>
            </a:r>
            <a:endParaRPr lang="en-US" sz="675" dirty="0"/>
          </a:p>
        </p:txBody>
      </p:sp>
      <p:sp>
        <p:nvSpPr>
          <p:cNvPr id="8" name="Text 4"/>
          <p:cNvSpPr/>
          <p:nvPr/>
        </p:nvSpPr>
        <p:spPr>
          <a:xfrm>
            <a:off x="7121986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INFO@COMPANY.COM</a:t>
            </a:r>
            <a:endParaRPr lang="en-US" sz="675" dirty="0"/>
          </a:p>
        </p:txBody>
      </p:sp>
      <p:sp>
        <p:nvSpPr>
          <p:cNvPr id="9" name="Shape 5"/>
          <p:cNvSpPr/>
          <p:nvPr/>
        </p:nvSpPr>
        <p:spPr>
          <a:xfrm>
            <a:off x="475816" y="4855706"/>
            <a:ext cx="8192260" cy="0"/>
          </a:xfrm>
          <a:prstGeom prst="line">
            <a:avLst/>
          </a:prstGeom>
          <a:solidFill>
            <a:srgbClr val="205FF8"/>
          </a:solidFill>
          <a:ln w="5292">
            <a:solidFill>
              <a:srgbClr val="205FF8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6"/>
          <p:cNvSpPr/>
          <p:nvPr/>
        </p:nvSpPr>
        <p:spPr>
          <a:xfrm>
            <a:off x="1958520" y="1181304"/>
            <a:ext cx="5233775" cy="0"/>
          </a:xfrm>
          <a:prstGeom prst="line">
            <a:avLst/>
          </a:prstGeom>
          <a:solidFill>
            <a:srgbClr val="205FF8"/>
          </a:solidFill>
          <a:ln w="5292">
            <a:solidFill>
              <a:srgbClr val="205FF8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Image 1" descr="https://pitch-assets-ccb95893-de3f-4266-973c-20049231b248.s3.eu-west-1.amazonaws.com/try-pitch-pdf-export-logo.sv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6595" y="4803153"/>
            <a:ext cx="515221" cy="2273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gradFill>
          <a:gsLst>
            <a:gs pos="0">
              <a:srgbClr val="205FF8"/>
            </a:gs>
            <a:gs pos="100000">
              <a:srgbClr val="939DA8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66899" y="3682108"/>
            <a:ext cx="2142827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181"/>
              </a:lnSpc>
            </a:pPr>
            <a:r>
              <a:rPr lang="en-US" sz="700" b="1" kern="0" spc="120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FREE</a:t>
            </a:r>
            <a:endParaRPr lang="en-US" sz="675" dirty="0"/>
          </a:p>
        </p:txBody>
      </p:sp>
      <p:sp>
        <p:nvSpPr>
          <p:cNvPr id="4" name="Text 1"/>
          <p:cNvSpPr/>
          <p:nvPr/>
        </p:nvSpPr>
        <p:spPr>
          <a:xfrm>
            <a:off x="3500586" y="3681873"/>
            <a:ext cx="2142827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181"/>
              </a:lnSpc>
            </a:pPr>
            <a:r>
              <a:rPr lang="en-US" sz="700" b="1" kern="0" spc="120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$15/MONTH</a:t>
            </a:r>
            <a:endParaRPr lang="en-US" sz="675" dirty="0"/>
          </a:p>
        </p:txBody>
      </p:sp>
      <p:sp>
        <p:nvSpPr>
          <p:cNvPr id="5" name="Text 2"/>
          <p:cNvSpPr/>
          <p:nvPr/>
        </p:nvSpPr>
        <p:spPr>
          <a:xfrm>
            <a:off x="6334274" y="3681873"/>
            <a:ext cx="2142827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181"/>
              </a:lnSpc>
            </a:pPr>
            <a:r>
              <a:rPr lang="en-US" sz="700" b="1" kern="0" spc="120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$50/MONTH</a:t>
            </a:r>
            <a:endParaRPr lang="en-US" sz="675" dirty="0"/>
          </a:p>
        </p:txBody>
      </p:sp>
      <p:graphicFrame>
        <p:nvGraphicFramePr>
          <p:cNvPr id="28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664880" y="1353751"/>
          <a:ext cx="2124075" cy="2084075"/>
        </p:xfrm>
        <a:graphic>
          <a:graphicData uri="http://schemas.openxmlformats.org/drawingml/2006/table">
            <a:tbl>
              <a:tblPr/>
              <a:tblGrid>
                <a:gridCol w="212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6815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205FF8"/>
                          </a:solidFill>
                          <a:latin typeface="Alegreya" pitchFamily="34" charset="0"/>
                          <a:ea typeface="Alegreya" pitchFamily="34" charset="-122"/>
                          <a:cs typeface="Alegreya" pitchFamily="34" charset="-120"/>
                        </a:rPr>
                        <a:t>FREEMIUM</a:t>
                      </a:r>
                      <a:endParaRPr lang="en-US" sz="900" dirty="0">
                        <a:latin typeface="Alegreya" charset="0"/>
                        <a:ea typeface="Alegreya" charset="0"/>
                        <a:cs typeface="Alegreya" charset="0"/>
                      </a:endParaRP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81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FFFFF"/>
                          </a:solidFill>
                          <a:latin typeface="Alegreya" pitchFamily="34" charset="0"/>
                          <a:ea typeface="Alegreya" pitchFamily="34" charset="-122"/>
                          <a:cs typeface="Alegreya" pitchFamily="34" charset="-120"/>
                        </a:rPr>
                        <a:t>1 team account</a:t>
                      </a:r>
                      <a:endParaRPr lang="en-US" sz="900" dirty="0">
                        <a:latin typeface="Alegreya" charset="0"/>
                        <a:ea typeface="Alegreya" charset="0"/>
                        <a:cs typeface="Alegreya" charset="0"/>
                      </a:endParaRP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7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81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FFFFF"/>
                          </a:solidFill>
                          <a:latin typeface="Alegreya" pitchFamily="34" charset="0"/>
                          <a:ea typeface="Alegreya" pitchFamily="34" charset="-122"/>
                          <a:cs typeface="Alegreya" pitchFamily="34" charset="-120"/>
                        </a:rPr>
                        <a:t>1 custom font</a:t>
                      </a:r>
                      <a:endParaRPr lang="en-US" sz="900" dirty="0">
                        <a:latin typeface="Alegreya" charset="0"/>
                        <a:ea typeface="Alegreya" charset="0"/>
                        <a:cs typeface="Alegreya" charset="0"/>
                      </a:endParaRP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7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81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FFFFF"/>
                          </a:solidFill>
                          <a:latin typeface="Alegreya" pitchFamily="34" charset="0"/>
                          <a:ea typeface="Alegreya" pitchFamily="34" charset="-122"/>
                          <a:cs typeface="Alegreya" pitchFamily="34" charset="-120"/>
                        </a:rPr>
                        <a:t>3 saved templates</a:t>
                      </a:r>
                      <a:endParaRPr lang="en-US" sz="900" dirty="0">
                        <a:latin typeface="Alegreya" charset="0"/>
                        <a:ea typeface="Alegreya" charset="0"/>
                        <a:cs typeface="Alegreya" charset="0"/>
                      </a:endParaRP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7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81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FFFFF"/>
                          </a:solidFill>
                          <a:latin typeface="Alegreya" pitchFamily="34" charset="0"/>
                          <a:ea typeface="Alegreya" pitchFamily="34" charset="-122"/>
                          <a:cs typeface="Alegreya" pitchFamily="34" charset="-120"/>
                        </a:rPr>
                        <a:t>Some resources</a:t>
                      </a:r>
                      <a:endParaRPr lang="en-US" sz="900" dirty="0">
                        <a:latin typeface="Alegreya" charset="0"/>
                        <a:ea typeface="Alegreya" charset="0"/>
                        <a:cs typeface="Alegreya" charset="0"/>
                      </a:endParaRP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7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5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6332334" y="1353751"/>
          <a:ext cx="2124075" cy="2084075"/>
        </p:xfrm>
        <a:graphic>
          <a:graphicData uri="http://schemas.openxmlformats.org/drawingml/2006/table">
            <a:tbl>
              <a:tblPr/>
              <a:tblGrid>
                <a:gridCol w="212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6815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205FF8"/>
                          </a:solidFill>
                          <a:latin typeface="Alegreya" pitchFamily="34" charset="0"/>
                          <a:ea typeface="Alegreya" pitchFamily="34" charset="-122"/>
                          <a:cs typeface="Alegreya" pitchFamily="34" charset="-120"/>
                        </a:rPr>
                        <a:t>ENTERPRISE</a:t>
                      </a:r>
                      <a:endParaRPr lang="en-US" sz="900" dirty="0">
                        <a:latin typeface="Alegreya" charset="0"/>
                        <a:ea typeface="Alegreya" charset="0"/>
                        <a:cs typeface="Alegreya" charset="0"/>
                      </a:endParaRP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81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FFFFF"/>
                          </a:solidFill>
                          <a:latin typeface="Alegreya" pitchFamily="34" charset="0"/>
                          <a:ea typeface="Alegreya" pitchFamily="34" charset="-122"/>
                          <a:cs typeface="Alegreya" pitchFamily="34" charset="-120"/>
                        </a:rPr>
                        <a:t>100 team accounts</a:t>
                      </a:r>
                      <a:endParaRPr lang="en-US" sz="900" dirty="0">
                        <a:latin typeface="Alegreya" charset="0"/>
                        <a:ea typeface="Alegreya" charset="0"/>
                        <a:cs typeface="Alegreya" charset="0"/>
                      </a:endParaRP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7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81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FFFFF"/>
                          </a:solidFill>
                          <a:latin typeface="Alegreya" pitchFamily="34" charset="0"/>
                          <a:ea typeface="Alegreya" pitchFamily="34" charset="-122"/>
                          <a:cs typeface="Alegreya" pitchFamily="34" charset="-120"/>
                        </a:rPr>
                        <a:t>Unlimited custom fonts</a:t>
                      </a:r>
                      <a:endParaRPr lang="en-US" sz="900" dirty="0">
                        <a:latin typeface="Alegreya" charset="0"/>
                        <a:ea typeface="Alegreya" charset="0"/>
                        <a:cs typeface="Alegreya" charset="0"/>
                      </a:endParaRP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7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81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FFFFF"/>
                          </a:solidFill>
                          <a:latin typeface="Alegreya" pitchFamily="34" charset="0"/>
                          <a:ea typeface="Alegreya" pitchFamily="34" charset="-122"/>
                          <a:cs typeface="Alegreya" pitchFamily="34" charset="-120"/>
                        </a:rPr>
                        <a:t>50 saved templates</a:t>
                      </a:r>
                      <a:endParaRPr lang="en-US" sz="900" dirty="0">
                        <a:latin typeface="Alegreya" charset="0"/>
                        <a:ea typeface="Alegreya" charset="0"/>
                        <a:cs typeface="Alegreya" charset="0"/>
                      </a:endParaRP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7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81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FFFFF"/>
                          </a:solidFill>
                          <a:latin typeface="Alegreya" pitchFamily="34" charset="0"/>
                          <a:ea typeface="Alegreya" pitchFamily="34" charset="-122"/>
                          <a:cs typeface="Alegreya" pitchFamily="34" charset="-120"/>
                        </a:rPr>
                        <a:t>All resources</a:t>
                      </a:r>
                      <a:endParaRPr lang="en-US" sz="900" dirty="0">
                        <a:latin typeface="Alegreya" charset="0"/>
                        <a:ea typeface="Alegreya" charset="0"/>
                        <a:cs typeface="Alegreya" charset="0"/>
                      </a:endParaRP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7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 3"/>
          <p:cNvSpPr/>
          <p:nvPr/>
        </p:nvSpPr>
        <p:spPr>
          <a:xfrm>
            <a:off x="475543" y="475682"/>
            <a:ext cx="8192914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BUSINESS MODEL</a:t>
            </a:r>
            <a:endParaRPr lang="en-US" sz="675" dirty="0"/>
          </a:p>
        </p:txBody>
      </p:sp>
      <p:sp>
        <p:nvSpPr>
          <p:cNvPr id="9" name="Shape 4"/>
          <p:cNvSpPr/>
          <p:nvPr/>
        </p:nvSpPr>
        <p:spPr>
          <a:xfrm>
            <a:off x="476250" y="694350"/>
            <a:ext cx="8191500" cy="0"/>
          </a:xfrm>
          <a:prstGeom prst="line">
            <a:avLst/>
          </a:prstGeom>
          <a:solidFill>
            <a:srgbClr val="FFFFFF"/>
          </a:solidFill>
          <a:ln w="5292">
            <a:solidFill>
              <a:srgbClr val="FFFFFF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5"/>
          <p:cNvSpPr/>
          <p:nvPr/>
        </p:nvSpPr>
        <p:spPr>
          <a:xfrm>
            <a:off x="475737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FFFFFF">
                    <a:alpha val="45000"/>
                  </a:srgbClr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AUGUST 2032</a:t>
            </a:r>
            <a:endParaRPr lang="en-US" sz="675" dirty="0"/>
          </a:p>
        </p:txBody>
      </p:sp>
      <p:sp>
        <p:nvSpPr>
          <p:cNvPr id="11" name="Text 6"/>
          <p:cNvSpPr/>
          <p:nvPr/>
        </p:nvSpPr>
        <p:spPr>
          <a:xfrm>
            <a:off x="7121986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1181"/>
              </a:lnSpc>
            </a:pPr>
            <a:r>
              <a:rPr lang="en-US" sz="700" b="1" kern="0" spc="120" dirty="0">
                <a:solidFill>
                  <a:srgbClr val="FFFFFF">
                    <a:alpha val="45000"/>
                  </a:srgbClr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INFO@COMPANY.COM</a:t>
            </a:r>
            <a:endParaRPr lang="en-US" sz="675" dirty="0"/>
          </a:p>
        </p:txBody>
      </p:sp>
      <p:sp>
        <p:nvSpPr>
          <p:cNvPr id="12" name="Shape 7"/>
          <p:cNvSpPr/>
          <p:nvPr/>
        </p:nvSpPr>
        <p:spPr>
          <a:xfrm>
            <a:off x="475816" y="4855706"/>
            <a:ext cx="8192260" cy="0"/>
          </a:xfrm>
          <a:prstGeom prst="line">
            <a:avLst/>
          </a:prstGeom>
          <a:solidFill>
            <a:srgbClr val="FFFFFF">
              <a:alpha val="23000"/>
            </a:srgbClr>
          </a:solidFill>
          <a:ln w="5292">
            <a:solidFill>
              <a:srgbClr val="FFFFFF">
                <a:alpha val="23000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8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3499144" y="1353751"/>
          <a:ext cx="2124075" cy="2084075"/>
        </p:xfrm>
        <a:graphic>
          <a:graphicData uri="http://schemas.openxmlformats.org/drawingml/2006/table">
            <a:tbl>
              <a:tblPr/>
              <a:tblGrid>
                <a:gridCol w="212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6815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205FF8"/>
                          </a:solidFill>
                          <a:latin typeface="Alegreya" pitchFamily="34" charset="0"/>
                          <a:ea typeface="Alegreya" pitchFamily="34" charset="-122"/>
                          <a:cs typeface="Alegreya" pitchFamily="34" charset="-120"/>
                        </a:rPr>
                        <a:t>TEAMS</a:t>
                      </a:r>
                      <a:endParaRPr lang="en-US" sz="900" dirty="0">
                        <a:latin typeface="Alegreya" charset="0"/>
                        <a:ea typeface="Alegreya" charset="0"/>
                        <a:cs typeface="Alegreya" charset="0"/>
                      </a:endParaRP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81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FFFFF"/>
                          </a:solidFill>
                          <a:latin typeface="Alegreya" pitchFamily="34" charset="0"/>
                          <a:ea typeface="Alegreya" pitchFamily="34" charset="-122"/>
                          <a:cs typeface="Alegreya" pitchFamily="34" charset="-120"/>
                        </a:rPr>
                        <a:t>5 team accounts</a:t>
                      </a:r>
                      <a:endParaRPr lang="en-US" sz="900" dirty="0">
                        <a:latin typeface="Alegreya" charset="0"/>
                        <a:ea typeface="Alegreya" charset="0"/>
                        <a:cs typeface="Alegreya" charset="0"/>
                      </a:endParaRP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7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81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FFFFF"/>
                          </a:solidFill>
                          <a:latin typeface="Alegreya" pitchFamily="34" charset="0"/>
                          <a:ea typeface="Alegreya" pitchFamily="34" charset="-122"/>
                          <a:cs typeface="Alegreya" pitchFamily="34" charset="-120"/>
                        </a:rPr>
                        <a:t>3 custom fonts</a:t>
                      </a:r>
                      <a:endParaRPr lang="en-US" sz="900" dirty="0">
                        <a:latin typeface="Alegreya" charset="0"/>
                        <a:ea typeface="Alegreya" charset="0"/>
                        <a:cs typeface="Alegreya" charset="0"/>
                      </a:endParaRP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7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81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FFFFF"/>
                          </a:solidFill>
                          <a:latin typeface="Alegreya" pitchFamily="34" charset="0"/>
                          <a:ea typeface="Alegreya" pitchFamily="34" charset="-122"/>
                          <a:cs typeface="Alegreya" pitchFamily="34" charset="-120"/>
                        </a:rPr>
                        <a:t>10 saved templates</a:t>
                      </a:r>
                      <a:endParaRPr lang="en-US" sz="900" dirty="0">
                        <a:latin typeface="Alegreya" charset="0"/>
                        <a:ea typeface="Alegreya" charset="0"/>
                        <a:cs typeface="Alegreya" charset="0"/>
                      </a:endParaRP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7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81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FFFFF"/>
                          </a:solidFill>
                          <a:latin typeface="Alegreya" pitchFamily="34" charset="0"/>
                          <a:ea typeface="Alegreya" pitchFamily="34" charset="-122"/>
                          <a:cs typeface="Alegreya" pitchFamily="34" charset="-120"/>
                        </a:rPr>
                        <a:t>Most resources</a:t>
                      </a:r>
                      <a:endParaRPr lang="en-US" sz="900" dirty="0">
                        <a:latin typeface="Alegreya" charset="0"/>
                        <a:ea typeface="Alegreya" charset="0"/>
                        <a:cs typeface="Alegreya" charset="0"/>
                      </a:endParaRP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5FF8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7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Image 0" descr="https://pitch-assets-ccb95893-de3f-4266-973c-20049231b248.s3.eu-west-1.amazonaws.com/try-pitch-pdf-export-logo.sv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6595" y="4803153"/>
            <a:ext cx="515221" cy="22730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903000" y="2186201"/>
            <a:ext cx="1428676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Employee name</a:t>
            </a:r>
            <a:endParaRPr lang="en-US" sz="1350" dirty="0"/>
          </a:p>
        </p:txBody>
      </p:sp>
      <p:sp>
        <p:nvSpPr>
          <p:cNvPr id="4" name="Text 1"/>
          <p:cNvSpPr/>
          <p:nvPr/>
        </p:nvSpPr>
        <p:spPr>
          <a:xfrm>
            <a:off x="900582" y="2453923"/>
            <a:ext cx="1428676" cy="21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Position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3861465" y="2186201"/>
            <a:ext cx="1428676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Employee name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3852853" y="2453923"/>
            <a:ext cx="1428676" cy="21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Position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6856821" y="2186201"/>
            <a:ext cx="1428676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Employee name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859606" y="2453923"/>
            <a:ext cx="1428676" cy="21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Position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903000" y="3971584"/>
            <a:ext cx="1428676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Employee name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900582" y="4234543"/>
            <a:ext cx="1428676" cy="21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Position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3861465" y="3971584"/>
            <a:ext cx="1428676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Employee name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3862378" y="4234543"/>
            <a:ext cx="1428676" cy="21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Position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6856821" y="3971584"/>
            <a:ext cx="1428676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Employee name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6859606" y="4234543"/>
            <a:ext cx="1428676" cy="21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Position</a:t>
            </a:r>
            <a:endParaRPr lang="en-US" sz="1050" dirty="0"/>
          </a:p>
        </p:txBody>
      </p:sp>
      <p:pic>
        <p:nvPicPr>
          <p:cNvPr id="15" name="Image 0" descr="https://pitch-assets-ccb95893-de3f-4266-973c-20049231b248.s3.eu-west-1.amazonaws.com/c83f29f6-fe29-4ee1-a976-5b339fb25a8b?pitch-bytes=25784&amp;pitch-content-type=image%2F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50071" y="1332890"/>
            <a:ext cx="762000" cy="762000"/>
          </a:xfrm>
          <a:prstGeom prst="ellipse">
            <a:avLst/>
          </a:prstGeom>
        </p:spPr>
      </p:pic>
      <p:pic>
        <p:nvPicPr>
          <p:cNvPr id="16" name="Image 1" descr="https://pitch-assets-ccb95893-de3f-4266-973c-20049231b248.s3.eu-west-1.amazonaws.com/a1f3a820-910e-4393-8879-bfd62efe15dc?pitch-bytes=25888&amp;pitch-content-type=image%2F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82869" y="1332890"/>
            <a:ext cx="762000" cy="762000"/>
          </a:xfrm>
          <a:prstGeom prst="ellipse">
            <a:avLst/>
          </a:prstGeom>
        </p:spPr>
      </p:pic>
      <p:pic>
        <p:nvPicPr>
          <p:cNvPr id="17" name="Image 2" descr="https://pitch-assets-ccb95893-de3f-4266-973c-20049231b248.s3.eu-west-1.amazonaws.com/b0dc93a7-1bfd-417c-9561-0821545ca09a?pitch-bytes=27048&amp;pitch-content-type=image%2F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49759" y="3114921"/>
            <a:ext cx="762000" cy="762000"/>
          </a:xfrm>
          <a:prstGeom prst="ellipse">
            <a:avLst/>
          </a:prstGeom>
        </p:spPr>
      </p:pic>
      <p:pic>
        <p:nvPicPr>
          <p:cNvPr id="18" name="Image 3" descr="https://pitch-assets-ccb95893-de3f-4266-973c-20049231b248.s3.eu-west-1.amazonaws.com/68710929-7bdc-4751-bc40-dacf5294fad9?pitch-bytes=26181&amp;pitch-content-type=image%2F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55513" y="1332890"/>
            <a:ext cx="762000" cy="762000"/>
          </a:xfrm>
          <a:prstGeom prst="ellipse">
            <a:avLst/>
          </a:prstGeom>
        </p:spPr>
      </p:pic>
      <p:pic>
        <p:nvPicPr>
          <p:cNvPr id="19" name="Image 4" descr="https://pitch-assets-ccb95893-de3f-4266-973c-20049231b248.s3.eu-west-1.amazonaws.com/7e81d035-7dca-4314-8bbe-850d9bc1f278?pitch-bytes=34357&amp;pitch-content-type=image%2F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152286" y="3113003"/>
            <a:ext cx="762000" cy="762000"/>
          </a:xfrm>
          <a:prstGeom prst="ellipse">
            <a:avLst/>
          </a:prstGeom>
        </p:spPr>
      </p:pic>
      <p:pic>
        <p:nvPicPr>
          <p:cNvPr id="20" name="Image 5" descr="https://pitch-assets-ccb95893-de3f-4266-973c-20049231b248.s3.eu-west-1.amazonaws.com/16c055e1-3bb1-4a6e-b8dd-f4ac4ee5d3e3?pitch-bytes=28893&amp;pitch-content-type=image%2F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182588" y="3113003"/>
            <a:ext cx="762000" cy="762000"/>
          </a:xfrm>
          <a:prstGeom prst="ellipse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475737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AUGUST 2032</a:t>
            </a:r>
            <a:endParaRPr lang="en-US" sz="675" dirty="0"/>
          </a:p>
        </p:txBody>
      </p:sp>
      <p:sp>
        <p:nvSpPr>
          <p:cNvPr id="22" name="Text 13"/>
          <p:cNvSpPr/>
          <p:nvPr/>
        </p:nvSpPr>
        <p:spPr>
          <a:xfrm>
            <a:off x="7121986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INFO@COMPANY.COM</a:t>
            </a:r>
            <a:endParaRPr lang="en-US" sz="675" dirty="0"/>
          </a:p>
        </p:txBody>
      </p:sp>
      <p:sp>
        <p:nvSpPr>
          <p:cNvPr id="23" name="Shape 14"/>
          <p:cNvSpPr/>
          <p:nvPr/>
        </p:nvSpPr>
        <p:spPr>
          <a:xfrm>
            <a:off x="475816" y="4855706"/>
            <a:ext cx="8192260" cy="0"/>
          </a:xfrm>
          <a:prstGeom prst="line">
            <a:avLst/>
          </a:prstGeom>
          <a:solidFill>
            <a:srgbClr val="205FF8">
              <a:alpha val="23000"/>
            </a:srgbClr>
          </a:solidFill>
          <a:ln w="5292">
            <a:solidFill>
              <a:srgbClr val="205FF8">
                <a:alpha val="23000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15"/>
          <p:cNvSpPr/>
          <p:nvPr/>
        </p:nvSpPr>
        <p:spPr>
          <a:xfrm>
            <a:off x="476130" y="476250"/>
            <a:ext cx="8191500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OUR TEAM</a:t>
            </a:r>
            <a:endParaRPr lang="en-US" sz="675" dirty="0"/>
          </a:p>
        </p:txBody>
      </p:sp>
      <p:sp>
        <p:nvSpPr>
          <p:cNvPr id="25" name="Shape 16"/>
          <p:cNvSpPr/>
          <p:nvPr/>
        </p:nvSpPr>
        <p:spPr>
          <a:xfrm>
            <a:off x="482911" y="694350"/>
            <a:ext cx="8184994" cy="0"/>
          </a:xfrm>
          <a:prstGeom prst="line">
            <a:avLst/>
          </a:prstGeom>
          <a:solidFill>
            <a:srgbClr val="205FF8"/>
          </a:solidFill>
          <a:ln w="5292">
            <a:solidFill>
              <a:srgbClr val="205FF8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pic>
        <p:nvPicPr>
          <p:cNvPr id="26" name="Image 6" descr="https://pitch-assets-ccb95893-de3f-4266-973c-20049231b248.s3.eu-west-1.amazonaws.com/try-pitch-pdf-export-logo.svg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36595" y="4803153"/>
            <a:ext cx="515221" cy="22730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63242" y="474596"/>
            <a:ext cx="4095378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COMPETITION</a:t>
            </a:r>
            <a:endParaRPr lang="en-US" sz="675" dirty="0"/>
          </a:p>
        </p:txBody>
      </p:sp>
      <p:sp>
        <p:nvSpPr>
          <p:cNvPr id="4" name="Text 1"/>
          <p:cNvSpPr/>
          <p:nvPr/>
        </p:nvSpPr>
        <p:spPr>
          <a:xfrm>
            <a:off x="475737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AUGUST 2032</a:t>
            </a:r>
            <a:endParaRPr lang="en-US" sz="675" dirty="0"/>
          </a:p>
        </p:txBody>
      </p:sp>
      <p:sp>
        <p:nvSpPr>
          <p:cNvPr id="5" name="Text 2"/>
          <p:cNvSpPr/>
          <p:nvPr/>
        </p:nvSpPr>
        <p:spPr>
          <a:xfrm>
            <a:off x="7121986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INFO@COMPANY.COM</a:t>
            </a:r>
            <a:endParaRPr lang="en-US" sz="675" dirty="0"/>
          </a:p>
        </p:txBody>
      </p:sp>
      <p:sp>
        <p:nvSpPr>
          <p:cNvPr id="6" name="Text 3"/>
          <p:cNvSpPr/>
          <p:nvPr/>
        </p:nvSpPr>
        <p:spPr>
          <a:xfrm>
            <a:off x="4764586" y="904875"/>
            <a:ext cx="3905250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413"/>
              </a:lnSpc>
            </a:pPr>
            <a:r>
              <a:rPr lang="en-US" sz="2600" b="0" kern="0" spc="-24" dirty="0">
                <a:solidFill>
                  <a:srgbClr val="111111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Competitive Advantages</a:t>
            </a:r>
            <a:endParaRPr lang="en-US" sz="2625" dirty="0"/>
          </a:p>
        </p:txBody>
      </p:sp>
      <p:pic>
        <p:nvPicPr>
          <p:cNvPr id="7" name="Image 0" descr="https://pitch-assets-ccb95893-de3f-4266-973c-20049231b248.s3.eu-west-1.amazonaws.com/7f24f272-033d-415d-8123-8914604d509e?pitch-bytes=2050753&amp;pitch-content-type=image%2Fjpeg"/>
          <p:cNvPicPr>
            <a:picLocks noChangeAspect="1"/>
          </p:cNvPicPr>
          <p:nvPr/>
        </p:nvPicPr>
        <p:blipFill>
          <a:blip r:embed="rId3"/>
          <a:srcRect l="2290" t="3577" r="4252" b="21955"/>
          <a:stretch/>
        </p:blipFill>
        <p:spPr>
          <a:xfrm>
            <a:off x="475242" y="474700"/>
            <a:ext cx="3905250" cy="4193663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475816" y="4855706"/>
            <a:ext cx="8192260" cy="0"/>
          </a:xfrm>
          <a:prstGeom prst="line">
            <a:avLst/>
          </a:prstGeom>
          <a:solidFill>
            <a:srgbClr val="205FF8">
              <a:alpha val="23000"/>
            </a:srgbClr>
          </a:solidFill>
          <a:ln w="5292">
            <a:solidFill>
              <a:srgbClr val="205FF8">
                <a:alpha val="23000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5"/>
          <p:cNvSpPr/>
          <p:nvPr/>
        </p:nvSpPr>
        <p:spPr>
          <a:xfrm>
            <a:off x="4762432" y="692944"/>
            <a:ext cx="3905250" cy="0"/>
          </a:xfrm>
          <a:prstGeom prst="line">
            <a:avLst/>
          </a:prstGeom>
          <a:solidFill>
            <a:srgbClr val="205FF8"/>
          </a:solidFill>
          <a:ln w="5292">
            <a:solidFill>
              <a:srgbClr val="205FF8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6"/>
          <p:cNvSpPr/>
          <p:nvPr/>
        </p:nvSpPr>
        <p:spPr>
          <a:xfrm>
            <a:off x="4760747" y="1566863"/>
            <a:ext cx="3905250" cy="1800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90500" indent="-190500" algn="l">
              <a:lnSpc>
                <a:spcPts val="2363"/>
              </a:lnSpc>
              <a:buSzPct val="100000"/>
              <a:buChar char="☐"/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What makes you unique?</a:t>
            </a:r>
            <a:endParaRPr lang="en-US" sz="1350" dirty="0"/>
          </a:p>
          <a:p>
            <a:pPr marL="190500" indent="-190500" algn="l">
              <a:lnSpc>
                <a:spcPts val="2363"/>
              </a:lnSpc>
              <a:buSzPct val="100000"/>
              <a:buChar char="☐"/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How will you be able to outperform your competitors? </a:t>
            </a:r>
            <a:endParaRPr lang="en-US" sz="1350" dirty="0"/>
          </a:p>
          <a:p>
            <a:pPr marL="190500" indent="-190500" algn="l">
              <a:lnSpc>
                <a:spcPts val="2363"/>
              </a:lnSpc>
              <a:buSzPct val="100000"/>
              <a:buChar char="☐"/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Do you have any unfair advantages?</a:t>
            </a:r>
            <a:endParaRPr lang="en-US" sz="1350" dirty="0"/>
          </a:p>
          <a:p>
            <a:pPr marL="190500" indent="-190500" algn="l">
              <a:lnSpc>
                <a:spcPts val="2363"/>
              </a:lnSpc>
              <a:buSzPct val="100000"/>
              <a:buChar char="☐"/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How does your product compare to the competition?</a:t>
            </a:r>
            <a:endParaRPr lang="en-US" sz="1350" dirty="0"/>
          </a:p>
        </p:txBody>
      </p:sp>
      <p:pic>
        <p:nvPicPr>
          <p:cNvPr id="11" name="Image 1" descr="https://pitch-assets-ccb95893-de3f-4266-973c-20049231b248.s3.eu-west-1.amazonaws.com/try-pitch-pdf-export-logo.sv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6595" y="4803153"/>
            <a:ext cx="515221" cy="22730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gradFill>
          <a:gsLst>
            <a:gs pos="0">
              <a:srgbClr val="205FF8"/>
            </a:gs>
            <a:gs pos="100000">
              <a:srgbClr val="939DA8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6969641" y="1329809"/>
            <a:ext cx="301096" cy="301096"/>
          </a:xfrm>
          <a:prstGeom prst="ellipse">
            <a:avLst/>
          </a:prstGeom>
          <a:solidFill>
            <a:srgbClr val="FFFFFF">
              <a:alpha val="0"/>
            </a:srgbClr>
          </a:solidFill>
          <a:ln w="5292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6500609" y="3706504"/>
            <a:ext cx="95250" cy="95250"/>
          </a:xfrm>
          <a:prstGeom prst="ellipse">
            <a:avLst/>
          </a:prstGeom>
          <a:solidFill>
            <a:srgbClr val="0F2F8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7075071" y="1437880"/>
            <a:ext cx="95250" cy="9525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170337" y="1613043"/>
            <a:ext cx="190470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00"/>
              </a:lnSpc>
            </a:pPr>
            <a:r>
              <a:rPr lang="en-US" sz="1400" b="0" dirty="0">
                <a:solidFill>
                  <a:srgbClr val="545465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Your solution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5832888" y="3874243"/>
            <a:ext cx="1428527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00"/>
              </a:lnSpc>
            </a:pPr>
            <a:r>
              <a:rPr lang="en-US" sz="1400" b="0" dirty="0">
                <a:solidFill>
                  <a:srgbClr val="545465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Competitor Name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3854984" y="4514375"/>
            <a:ext cx="1428527" cy="21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en-US" sz="1100" b="0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Difficult to use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3854984" y="1091080"/>
            <a:ext cx="1428527" cy="21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en-US" sz="1100" b="0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Easy to use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 rot="16200000">
            <a:off x="297307" y="2769015"/>
            <a:ext cx="568896" cy="21334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100" b="0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Inefficient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 rot="5400000">
            <a:off x="8320674" y="2771778"/>
            <a:ext cx="465460" cy="21334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100" b="0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Efficient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476250" y="475682"/>
            <a:ext cx="8191500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COMPETITION</a:t>
            </a:r>
            <a:endParaRPr lang="en-US" sz="675" dirty="0"/>
          </a:p>
        </p:txBody>
      </p:sp>
      <p:sp>
        <p:nvSpPr>
          <p:cNvPr id="13" name="Shape 10"/>
          <p:cNvSpPr/>
          <p:nvPr/>
        </p:nvSpPr>
        <p:spPr>
          <a:xfrm>
            <a:off x="2932775" y="3478284"/>
            <a:ext cx="95250" cy="95250"/>
          </a:xfrm>
          <a:prstGeom prst="ellipse">
            <a:avLst/>
          </a:prstGeom>
          <a:solidFill>
            <a:srgbClr val="0F2F8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2265054" y="3646023"/>
            <a:ext cx="1428527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00"/>
              </a:lnSpc>
            </a:pPr>
            <a:r>
              <a:rPr lang="en-US" sz="1400" b="0" dirty="0">
                <a:solidFill>
                  <a:srgbClr val="545465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Competitor Name</a:t>
            </a:r>
            <a:endParaRPr lang="en-US" sz="1350" dirty="0"/>
          </a:p>
        </p:txBody>
      </p:sp>
      <p:sp>
        <p:nvSpPr>
          <p:cNvPr id="15" name="Shape 12"/>
          <p:cNvSpPr/>
          <p:nvPr/>
        </p:nvSpPr>
        <p:spPr>
          <a:xfrm>
            <a:off x="2263331" y="1614490"/>
            <a:ext cx="95250" cy="95250"/>
          </a:xfrm>
          <a:prstGeom prst="ellipse">
            <a:avLst/>
          </a:prstGeom>
          <a:solidFill>
            <a:srgbClr val="0F2F8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3"/>
          <p:cNvSpPr/>
          <p:nvPr/>
        </p:nvSpPr>
        <p:spPr>
          <a:xfrm>
            <a:off x="1595610" y="1782229"/>
            <a:ext cx="1428527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00"/>
              </a:lnSpc>
            </a:pPr>
            <a:r>
              <a:rPr lang="en-US" sz="1400" b="0" dirty="0">
                <a:solidFill>
                  <a:srgbClr val="545465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Competitor Name</a:t>
            </a:r>
            <a:endParaRPr lang="en-US" sz="1350" dirty="0"/>
          </a:p>
        </p:txBody>
      </p:sp>
      <p:sp>
        <p:nvSpPr>
          <p:cNvPr id="17" name="Shape 14"/>
          <p:cNvSpPr/>
          <p:nvPr/>
        </p:nvSpPr>
        <p:spPr>
          <a:xfrm>
            <a:off x="476250" y="694350"/>
            <a:ext cx="8191500" cy="0"/>
          </a:xfrm>
          <a:prstGeom prst="line">
            <a:avLst/>
          </a:prstGeom>
          <a:solidFill>
            <a:srgbClr val="FFFFFF"/>
          </a:solidFill>
          <a:ln w="5292">
            <a:solidFill>
              <a:srgbClr val="FFFFFF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475737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FFFFFF">
                    <a:alpha val="45000"/>
                  </a:srgbClr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AUGUST 2032</a:t>
            </a:r>
            <a:endParaRPr lang="en-US" sz="675" dirty="0"/>
          </a:p>
        </p:txBody>
      </p:sp>
      <p:sp>
        <p:nvSpPr>
          <p:cNvPr id="19" name="Text 16"/>
          <p:cNvSpPr/>
          <p:nvPr/>
        </p:nvSpPr>
        <p:spPr>
          <a:xfrm>
            <a:off x="7121986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1181"/>
              </a:lnSpc>
            </a:pPr>
            <a:r>
              <a:rPr lang="en-US" sz="700" b="1" kern="0" spc="120" dirty="0">
                <a:solidFill>
                  <a:srgbClr val="FFFFFF">
                    <a:alpha val="45000"/>
                  </a:srgbClr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INFO@COMPANY.COM</a:t>
            </a:r>
            <a:endParaRPr lang="en-US" sz="675" dirty="0"/>
          </a:p>
        </p:txBody>
      </p:sp>
      <p:sp>
        <p:nvSpPr>
          <p:cNvPr id="20" name="Shape 17"/>
          <p:cNvSpPr/>
          <p:nvPr/>
        </p:nvSpPr>
        <p:spPr>
          <a:xfrm>
            <a:off x="475816" y="4855706"/>
            <a:ext cx="8192260" cy="0"/>
          </a:xfrm>
          <a:prstGeom prst="line">
            <a:avLst/>
          </a:prstGeom>
          <a:solidFill>
            <a:srgbClr val="FFFFFF">
              <a:alpha val="23000"/>
            </a:srgbClr>
          </a:solidFill>
          <a:ln w="5292">
            <a:solidFill>
              <a:srgbClr val="FFFFFF">
                <a:alpha val="23000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8"/>
          <p:cNvSpPr/>
          <p:nvPr/>
        </p:nvSpPr>
        <p:spPr>
          <a:xfrm>
            <a:off x="774579" y="2867904"/>
            <a:ext cx="7641756" cy="0"/>
          </a:xfrm>
          <a:prstGeom prst="line">
            <a:avLst/>
          </a:prstGeom>
          <a:solidFill>
            <a:srgbClr val="FFFFFF"/>
          </a:solidFill>
          <a:ln w="5292">
            <a:solidFill>
              <a:srgbClr val="FFFFFF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19"/>
          <p:cNvSpPr/>
          <p:nvPr/>
        </p:nvSpPr>
        <p:spPr>
          <a:xfrm rot="16200000">
            <a:off x="3077512" y="2870063"/>
            <a:ext cx="3000375" cy="0"/>
          </a:xfrm>
          <a:prstGeom prst="line">
            <a:avLst/>
          </a:prstGeom>
          <a:solidFill>
            <a:srgbClr val="FFFFFF"/>
          </a:solidFill>
          <a:ln w="5292">
            <a:solidFill>
              <a:srgbClr val="FFFFFF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pic>
        <p:nvPicPr>
          <p:cNvPr id="23" name="Image 0" descr="https://pitch-assets-ccb95893-de3f-4266-973c-20049231b248.s3.eu-west-1.amazonaws.com/try-pitch-pdf-export-logo.sv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6595" y="4803153"/>
            <a:ext cx="515221" cy="22730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80437" y="772625"/>
            <a:ext cx="8191500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950"/>
              </a:lnSpc>
            </a:pPr>
            <a:r>
              <a:rPr lang="en-US" sz="4500" b="0" kern="0" spc="-24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Financial projections</a:t>
            </a:r>
            <a:endParaRPr lang="en-US" sz="4500" dirty="0"/>
          </a:p>
        </p:txBody>
      </p:sp>
      <p:sp>
        <p:nvSpPr>
          <p:cNvPr id="4" name="Text 1"/>
          <p:cNvSpPr/>
          <p:nvPr/>
        </p:nvSpPr>
        <p:spPr>
          <a:xfrm>
            <a:off x="480437" y="252202"/>
            <a:ext cx="8191500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Financial Projections</a:t>
            </a:r>
            <a:endParaRPr lang="en-US" sz="675" dirty="0"/>
          </a:p>
        </p:txBody>
      </p:sp>
      <p:sp>
        <p:nvSpPr>
          <p:cNvPr id="7" name="Shape 4"/>
          <p:cNvSpPr/>
          <p:nvPr/>
        </p:nvSpPr>
        <p:spPr>
          <a:xfrm>
            <a:off x="474624" y="519171"/>
            <a:ext cx="8191500" cy="0"/>
          </a:xfrm>
          <a:prstGeom prst="line">
            <a:avLst/>
          </a:prstGeom>
          <a:solidFill>
            <a:srgbClr val="205FF8"/>
          </a:solidFill>
          <a:ln w="5292">
            <a:solidFill>
              <a:srgbClr val="205FF8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475737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AUGUST 2032</a:t>
            </a:r>
            <a:endParaRPr lang="en-US" sz="675" dirty="0"/>
          </a:p>
        </p:txBody>
      </p:sp>
      <p:sp>
        <p:nvSpPr>
          <p:cNvPr id="9" name="Text 6"/>
          <p:cNvSpPr/>
          <p:nvPr/>
        </p:nvSpPr>
        <p:spPr>
          <a:xfrm>
            <a:off x="7121986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INFO@COMPANY.COM</a:t>
            </a:r>
            <a:endParaRPr lang="en-US" sz="675" dirty="0"/>
          </a:p>
        </p:txBody>
      </p:sp>
      <p:sp>
        <p:nvSpPr>
          <p:cNvPr id="10" name="Shape 7"/>
          <p:cNvSpPr/>
          <p:nvPr/>
        </p:nvSpPr>
        <p:spPr>
          <a:xfrm>
            <a:off x="475816" y="4855706"/>
            <a:ext cx="8192260" cy="0"/>
          </a:xfrm>
          <a:prstGeom prst="line">
            <a:avLst/>
          </a:prstGeom>
          <a:solidFill>
            <a:srgbClr val="205FF8">
              <a:alpha val="23000"/>
            </a:srgbClr>
          </a:solidFill>
          <a:ln w="5292">
            <a:solidFill>
              <a:srgbClr val="205FF8">
                <a:alpha val="23000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Image 0" descr="https://pitch-assets-ccb95893-de3f-4266-973c-20049231b248.s3.eu-west-1.amazonaws.com/try-pitch-pdf-export-logo.sv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6595" y="4803153"/>
            <a:ext cx="515221" cy="22730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15862F-0DFC-583F-9216-EDD5BF64C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BF4B9A0A-BEB5-699F-A3DC-B411E97A234B}"/>
              </a:ext>
            </a:extLst>
          </p:cNvPr>
          <p:cNvSpPr/>
          <p:nvPr/>
        </p:nvSpPr>
        <p:spPr>
          <a:xfrm>
            <a:off x="394205" y="917591"/>
            <a:ext cx="8191500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950"/>
              </a:lnSpc>
            </a:pPr>
            <a:r>
              <a:rPr lang="en-US" sz="4500" b="0" kern="0" spc="-24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The Ask</a:t>
            </a:r>
            <a:endParaRPr lang="en-US" sz="45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12E66405-21FE-6768-FA1B-1F77EB5CB7D9}"/>
              </a:ext>
            </a:extLst>
          </p:cNvPr>
          <p:cNvSpPr/>
          <p:nvPr/>
        </p:nvSpPr>
        <p:spPr>
          <a:xfrm>
            <a:off x="394205" y="330975"/>
            <a:ext cx="8191500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The Ask</a:t>
            </a:r>
            <a:endParaRPr lang="en-US" sz="675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A1FCD770-6562-3051-3022-5614CC8C67F0}"/>
              </a:ext>
            </a:extLst>
          </p:cNvPr>
          <p:cNvSpPr/>
          <p:nvPr/>
        </p:nvSpPr>
        <p:spPr>
          <a:xfrm>
            <a:off x="480437" y="4244703"/>
            <a:ext cx="2476277" cy="42669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>
              <a:lnSpc>
                <a:spcPts val="1680"/>
              </a:lnSpc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123 Street Name</a:t>
            </a:r>
            <a:endParaRPr lang="en-US" sz="1050" dirty="0"/>
          </a:p>
          <a:p>
            <a:pPr algn="l">
              <a:lnSpc>
                <a:spcPts val="1680"/>
              </a:lnSpc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City, Country</a:t>
            </a:r>
            <a:endParaRPr lang="en-US" sz="105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6F9CA6FF-1CE7-3650-E700-812564CAC3A8}"/>
              </a:ext>
            </a:extLst>
          </p:cNvPr>
          <p:cNvSpPr/>
          <p:nvPr/>
        </p:nvSpPr>
        <p:spPr>
          <a:xfrm>
            <a:off x="6191156" y="4244703"/>
            <a:ext cx="2476277" cy="42669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>
              <a:lnSpc>
                <a:spcPts val="1680"/>
              </a:lnSpc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info@email.com</a:t>
            </a:r>
            <a:endParaRPr lang="en-US" sz="1050" dirty="0"/>
          </a:p>
          <a:p>
            <a:pPr algn="r">
              <a:lnSpc>
                <a:spcPts val="1680"/>
              </a:lnSpc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+1234567890</a:t>
            </a:r>
            <a:endParaRPr lang="en-US" sz="1050" dirty="0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8E103821-577E-639D-65CE-ED382D138830}"/>
              </a:ext>
            </a:extLst>
          </p:cNvPr>
          <p:cNvSpPr/>
          <p:nvPr/>
        </p:nvSpPr>
        <p:spPr>
          <a:xfrm>
            <a:off x="394205" y="664137"/>
            <a:ext cx="8191500" cy="0"/>
          </a:xfrm>
          <a:prstGeom prst="line">
            <a:avLst/>
          </a:prstGeom>
          <a:solidFill>
            <a:srgbClr val="205FF8"/>
          </a:solidFill>
          <a:ln w="5292">
            <a:solidFill>
              <a:srgbClr val="205FF8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1E19953E-4BA1-AA5D-3C15-1E3BB6B9C0A7}"/>
              </a:ext>
            </a:extLst>
          </p:cNvPr>
          <p:cNvSpPr/>
          <p:nvPr/>
        </p:nvSpPr>
        <p:spPr>
          <a:xfrm>
            <a:off x="475737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AUGUST 2032</a:t>
            </a:r>
            <a:endParaRPr lang="en-US" sz="675"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4895A1AE-C498-A4A4-B80A-16DF89124776}"/>
              </a:ext>
            </a:extLst>
          </p:cNvPr>
          <p:cNvSpPr/>
          <p:nvPr/>
        </p:nvSpPr>
        <p:spPr>
          <a:xfrm>
            <a:off x="7121986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INFO@COMPANY.COM</a:t>
            </a:r>
            <a:endParaRPr lang="en-US" sz="675" dirty="0"/>
          </a:p>
        </p:txBody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FEAC73B4-53A7-FE81-9569-BF7980C146CF}"/>
              </a:ext>
            </a:extLst>
          </p:cNvPr>
          <p:cNvSpPr/>
          <p:nvPr/>
        </p:nvSpPr>
        <p:spPr>
          <a:xfrm>
            <a:off x="475816" y="4855706"/>
            <a:ext cx="8192260" cy="0"/>
          </a:xfrm>
          <a:prstGeom prst="line">
            <a:avLst/>
          </a:prstGeom>
          <a:solidFill>
            <a:srgbClr val="205FF8">
              <a:alpha val="23000"/>
            </a:srgbClr>
          </a:solidFill>
          <a:ln w="5292">
            <a:solidFill>
              <a:srgbClr val="205FF8">
                <a:alpha val="23000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Image 0" descr="https://pitch-assets-ccb95893-de3f-4266-973c-20049231b248.s3.eu-west-1.amazonaws.com/try-pitch-pdf-export-logo.svg">
            <a:hlinkClick r:id="rId3"/>
            <a:extLst>
              <a:ext uri="{FF2B5EF4-FFF2-40B4-BE49-F238E27FC236}">
                <a16:creationId xmlns:a16="http://schemas.microsoft.com/office/drawing/2014/main" id="{23FBC3D4-D5C1-DA95-2D4A-965D6D836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6595" y="4803153"/>
            <a:ext cx="515221" cy="22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8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gradFill>
          <a:gsLst>
            <a:gs pos="0">
              <a:srgbClr val="205FF8"/>
            </a:gs>
            <a:gs pos="100000">
              <a:srgbClr val="939DA8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6646" y="2225947"/>
            <a:ext cx="8191500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4950"/>
              </a:lnSpc>
            </a:pPr>
            <a:r>
              <a:rPr lang="en-US" sz="4500" b="0" kern="0" spc="-24" dirty="0">
                <a:solidFill>
                  <a:srgbClr val="545465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Thank you</a:t>
            </a:r>
            <a:endParaRPr lang="en-US" sz="4500" dirty="0"/>
          </a:p>
        </p:txBody>
      </p:sp>
      <p:sp>
        <p:nvSpPr>
          <p:cNvPr id="4" name="Shape 1"/>
          <p:cNvSpPr/>
          <p:nvPr/>
        </p:nvSpPr>
        <p:spPr>
          <a:xfrm>
            <a:off x="482911" y="694350"/>
            <a:ext cx="8184994" cy="0"/>
          </a:xfrm>
          <a:prstGeom prst="line">
            <a:avLst/>
          </a:prstGeom>
          <a:solidFill>
            <a:srgbClr val="FFFFFF"/>
          </a:solidFill>
          <a:ln w="5292">
            <a:solidFill>
              <a:srgbClr val="FFFFFF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75737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AUGUST 2032</a:t>
            </a:r>
            <a:endParaRPr lang="en-US" sz="675" dirty="0"/>
          </a:p>
        </p:txBody>
      </p:sp>
      <p:sp>
        <p:nvSpPr>
          <p:cNvPr id="6" name="Text 3"/>
          <p:cNvSpPr/>
          <p:nvPr/>
        </p:nvSpPr>
        <p:spPr>
          <a:xfrm>
            <a:off x="7121986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1181"/>
              </a:lnSpc>
            </a:pPr>
            <a:r>
              <a:rPr lang="en-US" sz="700" b="1" kern="0" spc="120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INFO@COMPANY.COM</a:t>
            </a:r>
            <a:endParaRPr lang="en-US" sz="675" dirty="0"/>
          </a:p>
        </p:txBody>
      </p:sp>
      <p:sp>
        <p:nvSpPr>
          <p:cNvPr id="7" name="Shape 4"/>
          <p:cNvSpPr/>
          <p:nvPr/>
        </p:nvSpPr>
        <p:spPr>
          <a:xfrm>
            <a:off x="475816" y="4855706"/>
            <a:ext cx="8192260" cy="0"/>
          </a:xfrm>
          <a:prstGeom prst="line">
            <a:avLst/>
          </a:prstGeom>
          <a:solidFill>
            <a:srgbClr val="FFFFFF"/>
          </a:solidFill>
          <a:ln w="5292">
            <a:solidFill>
              <a:srgbClr val="FFFFFF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pic>
        <p:nvPicPr>
          <p:cNvPr id="8" name="Image 0" descr="https://pitch-assets-ccb95893-de3f-4266-973c-20049231b248.s3.eu-west-1.amazonaws.com/try-pitch-pdf-export-logo.sv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6595" y="4803153"/>
            <a:ext cx="515221" cy="22730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6913" y="904875"/>
            <a:ext cx="8191500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950"/>
              </a:lnSpc>
            </a:pPr>
            <a:r>
              <a:rPr lang="en-US" sz="4500" b="0" kern="0" spc="-24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Your mission or tagline</a:t>
            </a:r>
            <a:endParaRPr lang="en-US" sz="4500" dirty="0"/>
          </a:p>
        </p:txBody>
      </p:sp>
      <p:sp>
        <p:nvSpPr>
          <p:cNvPr id="4" name="Text 1"/>
          <p:cNvSpPr/>
          <p:nvPr/>
        </p:nvSpPr>
        <p:spPr>
          <a:xfrm>
            <a:off x="486438" y="474596"/>
            <a:ext cx="8191054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COMPANY NAME</a:t>
            </a:r>
            <a:endParaRPr lang="en-US" sz="675" dirty="0"/>
          </a:p>
        </p:txBody>
      </p:sp>
      <p:sp>
        <p:nvSpPr>
          <p:cNvPr id="5" name="Text 2"/>
          <p:cNvSpPr/>
          <p:nvPr/>
        </p:nvSpPr>
        <p:spPr>
          <a:xfrm>
            <a:off x="475737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AUGUST 2032</a:t>
            </a:r>
            <a:endParaRPr lang="en-US" sz="675" dirty="0"/>
          </a:p>
        </p:txBody>
      </p:sp>
      <p:sp>
        <p:nvSpPr>
          <p:cNvPr id="6" name="Text 3"/>
          <p:cNvSpPr/>
          <p:nvPr/>
        </p:nvSpPr>
        <p:spPr>
          <a:xfrm>
            <a:off x="7121986" y="492508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INFO@COMPANY.COM</a:t>
            </a:r>
            <a:endParaRPr lang="en-US" sz="675" dirty="0"/>
          </a:p>
        </p:txBody>
      </p:sp>
      <p:sp>
        <p:nvSpPr>
          <p:cNvPr id="7" name="Shape 4"/>
          <p:cNvSpPr/>
          <p:nvPr/>
        </p:nvSpPr>
        <p:spPr>
          <a:xfrm>
            <a:off x="475756" y="692944"/>
            <a:ext cx="8191500" cy="0"/>
          </a:xfrm>
          <a:prstGeom prst="line">
            <a:avLst/>
          </a:prstGeom>
          <a:solidFill>
            <a:srgbClr val="205FF8"/>
          </a:solidFill>
          <a:ln w="5292">
            <a:solidFill>
              <a:srgbClr val="205FF8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475816" y="4855706"/>
            <a:ext cx="8192260" cy="0"/>
          </a:xfrm>
          <a:prstGeom prst="line">
            <a:avLst/>
          </a:prstGeom>
          <a:solidFill>
            <a:srgbClr val="205FF8">
              <a:alpha val="23000"/>
            </a:srgbClr>
          </a:solidFill>
          <a:ln w="5292">
            <a:solidFill>
              <a:srgbClr val="205FF8">
                <a:alpha val="23000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0" descr="https://pitch-assets-ccb95893-de3f-4266-973c-20049231b248.s3.eu-west-1.amazonaws.com/try-pitch-pdf-export-logo.sv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6595" y="4803153"/>
            <a:ext cx="515221" cy="2273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6567" y="905368"/>
            <a:ext cx="309563" cy="3000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1</a:t>
            </a:r>
            <a:endParaRPr lang="en-US" sz="1350" dirty="0"/>
          </a:p>
        </p:txBody>
      </p:sp>
      <p:sp>
        <p:nvSpPr>
          <p:cNvPr id="4" name="Text 1"/>
          <p:cNvSpPr/>
          <p:nvPr/>
        </p:nvSpPr>
        <p:spPr>
          <a:xfrm>
            <a:off x="809625" y="906840"/>
            <a:ext cx="3762375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Introduction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76567" y="1290250"/>
            <a:ext cx="309563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2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809625" y="1291528"/>
            <a:ext cx="3762375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Problem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76567" y="1675132"/>
            <a:ext cx="309563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3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809625" y="1676215"/>
            <a:ext cx="3762375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Solution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476567" y="2060014"/>
            <a:ext cx="309563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4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809625" y="2060903"/>
            <a:ext cx="3762375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Market potential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476567" y="477879"/>
            <a:ext cx="3905250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TABLE OF CONTENTS</a:t>
            </a:r>
            <a:endParaRPr lang="en-US" sz="675" dirty="0"/>
          </a:p>
        </p:txBody>
      </p:sp>
      <p:sp>
        <p:nvSpPr>
          <p:cNvPr id="12" name="Text 9"/>
          <p:cNvSpPr/>
          <p:nvPr/>
        </p:nvSpPr>
        <p:spPr>
          <a:xfrm>
            <a:off x="475737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AUGUST 2032</a:t>
            </a:r>
            <a:endParaRPr lang="en-US" sz="675" dirty="0"/>
          </a:p>
        </p:txBody>
      </p:sp>
      <p:sp>
        <p:nvSpPr>
          <p:cNvPr id="13" name="Text 10"/>
          <p:cNvSpPr/>
          <p:nvPr/>
        </p:nvSpPr>
        <p:spPr>
          <a:xfrm>
            <a:off x="7121986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INFO@COMPANY.COM</a:t>
            </a:r>
            <a:endParaRPr lang="en-US" sz="675" dirty="0"/>
          </a:p>
        </p:txBody>
      </p:sp>
      <p:pic>
        <p:nvPicPr>
          <p:cNvPr id="14" name="Image 0" descr="https://pitch-assets-ccb95893-de3f-4266-973c-20049231b248.s3.eu-west-1.amazonaws.com/4dd5b536-89e9-4af4-8c79-598587ea6368?pitch-bytes=1231028&amp;pitch-content-type=image%2Fjpeg"/>
          <p:cNvPicPr>
            <a:picLocks noChangeAspect="1"/>
          </p:cNvPicPr>
          <p:nvPr/>
        </p:nvPicPr>
        <p:blipFill>
          <a:blip r:embed="rId3"/>
          <a:srcRect t="27806" b="604"/>
          <a:stretch/>
        </p:blipFill>
        <p:spPr>
          <a:xfrm>
            <a:off x="4761917" y="474700"/>
            <a:ext cx="3905250" cy="4193663"/>
          </a:xfrm>
          <a:prstGeom prst="rect">
            <a:avLst/>
          </a:prstGeom>
        </p:spPr>
      </p:pic>
      <p:sp>
        <p:nvSpPr>
          <p:cNvPr id="15" name="Shape 11"/>
          <p:cNvSpPr/>
          <p:nvPr/>
        </p:nvSpPr>
        <p:spPr>
          <a:xfrm>
            <a:off x="475756" y="692944"/>
            <a:ext cx="3905250" cy="0"/>
          </a:xfrm>
          <a:prstGeom prst="line">
            <a:avLst/>
          </a:prstGeom>
          <a:solidFill>
            <a:srgbClr val="205FF8"/>
          </a:solidFill>
          <a:ln w="5292">
            <a:solidFill>
              <a:srgbClr val="205FF8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2"/>
          <p:cNvSpPr/>
          <p:nvPr/>
        </p:nvSpPr>
        <p:spPr>
          <a:xfrm>
            <a:off x="475816" y="4855706"/>
            <a:ext cx="8192260" cy="0"/>
          </a:xfrm>
          <a:prstGeom prst="line">
            <a:avLst/>
          </a:prstGeom>
          <a:solidFill>
            <a:srgbClr val="205FF8">
              <a:alpha val="23000"/>
            </a:srgbClr>
          </a:solidFill>
          <a:ln w="5292">
            <a:solidFill>
              <a:srgbClr val="205FF8">
                <a:alpha val="23000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3"/>
          <p:cNvSpPr/>
          <p:nvPr/>
        </p:nvSpPr>
        <p:spPr>
          <a:xfrm>
            <a:off x="476567" y="2444896"/>
            <a:ext cx="309563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5</a:t>
            </a:r>
            <a:endParaRPr lang="en-US" sz="1350" dirty="0"/>
          </a:p>
        </p:txBody>
      </p:sp>
      <p:sp>
        <p:nvSpPr>
          <p:cNvPr id="18" name="Text 14"/>
          <p:cNvSpPr/>
          <p:nvPr/>
        </p:nvSpPr>
        <p:spPr>
          <a:xfrm>
            <a:off x="476567" y="2829778"/>
            <a:ext cx="309563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6</a:t>
            </a:r>
            <a:endParaRPr lang="en-US" sz="1350" dirty="0"/>
          </a:p>
        </p:txBody>
      </p:sp>
      <p:sp>
        <p:nvSpPr>
          <p:cNvPr id="19" name="Text 15"/>
          <p:cNvSpPr/>
          <p:nvPr/>
        </p:nvSpPr>
        <p:spPr>
          <a:xfrm>
            <a:off x="476567" y="3214660"/>
            <a:ext cx="309563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7</a:t>
            </a:r>
            <a:endParaRPr lang="en-US" sz="1350" dirty="0"/>
          </a:p>
        </p:txBody>
      </p:sp>
      <p:sp>
        <p:nvSpPr>
          <p:cNvPr id="20" name="Text 16"/>
          <p:cNvSpPr/>
          <p:nvPr/>
        </p:nvSpPr>
        <p:spPr>
          <a:xfrm>
            <a:off x="476567" y="3599542"/>
            <a:ext cx="309563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8</a:t>
            </a:r>
            <a:endParaRPr lang="en-US" sz="1350" dirty="0"/>
          </a:p>
        </p:txBody>
      </p:sp>
      <p:sp>
        <p:nvSpPr>
          <p:cNvPr id="21" name="Text 17"/>
          <p:cNvSpPr/>
          <p:nvPr/>
        </p:nvSpPr>
        <p:spPr>
          <a:xfrm>
            <a:off x="476567" y="3984424"/>
            <a:ext cx="309563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9</a:t>
            </a:r>
            <a:endParaRPr lang="en-US" sz="1350" dirty="0"/>
          </a:p>
        </p:txBody>
      </p:sp>
      <p:sp>
        <p:nvSpPr>
          <p:cNvPr id="22" name="Text 18"/>
          <p:cNvSpPr/>
          <p:nvPr/>
        </p:nvSpPr>
        <p:spPr>
          <a:xfrm>
            <a:off x="476567" y="4369306"/>
            <a:ext cx="309563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10</a:t>
            </a:r>
            <a:endParaRPr lang="en-US" sz="1350" dirty="0"/>
          </a:p>
        </p:txBody>
      </p:sp>
      <p:sp>
        <p:nvSpPr>
          <p:cNvPr id="23" name="Text 19"/>
          <p:cNvSpPr/>
          <p:nvPr/>
        </p:nvSpPr>
        <p:spPr>
          <a:xfrm>
            <a:off x="809625" y="2445591"/>
            <a:ext cx="3762375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Product</a:t>
            </a:r>
            <a:endParaRPr lang="en-US" sz="1350" dirty="0"/>
          </a:p>
        </p:txBody>
      </p:sp>
      <p:sp>
        <p:nvSpPr>
          <p:cNvPr id="24" name="Text 20"/>
          <p:cNvSpPr/>
          <p:nvPr/>
        </p:nvSpPr>
        <p:spPr>
          <a:xfrm>
            <a:off x="809625" y="2830278"/>
            <a:ext cx="3762375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Business Model</a:t>
            </a:r>
            <a:endParaRPr lang="en-US" sz="1350" dirty="0"/>
          </a:p>
        </p:txBody>
      </p:sp>
      <p:sp>
        <p:nvSpPr>
          <p:cNvPr id="25" name="Text 21"/>
          <p:cNvSpPr/>
          <p:nvPr/>
        </p:nvSpPr>
        <p:spPr>
          <a:xfrm>
            <a:off x="809625" y="3214966"/>
            <a:ext cx="3762375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Our team</a:t>
            </a:r>
            <a:endParaRPr lang="en-US" sz="1350" dirty="0"/>
          </a:p>
        </p:txBody>
      </p:sp>
      <p:sp>
        <p:nvSpPr>
          <p:cNvPr id="26" name="Text 22"/>
          <p:cNvSpPr/>
          <p:nvPr/>
        </p:nvSpPr>
        <p:spPr>
          <a:xfrm>
            <a:off x="809625" y="3599654"/>
            <a:ext cx="3762375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Competition</a:t>
            </a:r>
            <a:endParaRPr lang="en-US" sz="1350" dirty="0"/>
          </a:p>
        </p:txBody>
      </p:sp>
      <p:sp>
        <p:nvSpPr>
          <p:cNvPr id="27" name="Text 23"/>
          <p:cNvSpPr/>
          <p:nvPr/>
        </p:nvSpPr>
        <p:spPr>
          <a:xfrm>
            <a:off x="809625" y="4369029"/>
            <a:ext cx="3762375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The ask</a:t>
            </a:r>
            <a:endParaRPr lang="en-US" sz="1350" dirty="0"/>
          </a:p>
        </p:txBody>
      </p:sp>
      <p:sp>
        <p:nvSpPr>
          <p:cNvPr id="28" name="Text 24"/>
          <p:cNvSpPr/>
          <p:nvPr/>
        </p:nvSpPr>
        <p:spPr>
          <a:xfrm>
            <a:off x="809625" y="3984341"/>
            <a:ext cx="3762375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Financial Projection</a:t>
            </a:r>
            <a:endParaRPr lang="en-US" sz="1350" dirty="0"/>
          </a:p>
        </p:txBody>
      </p:sp>
      <p:pic>
        <p:nvPicPr>
          <p:cNvPr id="29" name="Image 1" descr="https://pitch-assets-ccb95893-de3f-4266-973c-20049231b248.s3.eu-west-1.amazonaws.com/try-pitch-pdf-export-logo.sv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6595" y="4803153"/>
            <a:ext cx="515221" cy="2273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pitch-assets-ccb95893-de3f-4266-973c-20049231b248.s3.eu-west-1.amazonaws.com/90962e21-9a37-4e9d-b618-9fd611791d8f?pitch-bytes=1624476&amp;pitch-content-type=image%2Fjpeg"/>
          <p:cNvPicPr>
            <a:picLocks noChangeAspect="1"/>
          </p:cNvPicPr>
          <p:nvPr/>
        </p:nvPicPr>
        <p:blipFill>
          <a:blip r:embed="rId3"/>
          <a:srcRect t="7710" b="676"/>
          <a:stretch/>
        </p:blipFill>
        <p:spPr>
          <a:xfrm>
            <a:off x="476168" y="474700"/>
            <a:ext cx="3905250" cy="419366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810125" y="904875"/>
            <a:ext cx="3905250" cy="2166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413"/>
              </a:lnSpc>
            </a:pPr>
            <a:r>
              <a:rPr lang="en-US" sz="2600" b="0" kern="0" spc="-24" dirty="0">
                <a:solidFill>
                  <a:srgbClr val="111111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Introduction</a:t>
            </a:r>
            <a:endParaRPr lang="en-US" sz="2625" dirty="0"/>
          </a:p>
        </p:txBody>
      </p:sp>
      <p:sp>
        <p:nvSpPr>
          <p:cNvPr id="5" name="Text 1"/>
          <p:cNvSpPr/>
          <p:nvPr/>
        </p:nvSpPr>
        <p:spPr>
          <a:xfrm>
            <a:off x="4810125" y="474596"/>
            <a:ext cx="3905250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Introduction</a:t>
            </a:r>
            <a:endParaRPr lang="en-US" sz="675" dirty="0"/>
          </a:p>
        </p:txBody>
      </p:sp>
      <p:sp>
        <p:nvSpPr>
          <p:cNvPr id="6" name="Text 2"/>
          <p:cNvSpPr/>
          <p:nvPr/>
        </p:nvSpPr>
        <p:spPr>
          <a:xfrm>
            <a:off x="475737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AUGUST 2032</a:t>
            </a:r>
            <a:endParaRPr lang="en-US" sz="675" dirty="0"/>
          </a:p>
        </p:txBody>
      </p:sp>
      <p:sp>
        <p:nvSpPr>
          <p:cNvPr id="7" name="Text 3"/>
          <p:cNvSpPr/>
          <p:nvPr/>
        </p:nvSpPr>
        <p:spPr>
          <a:xfrm>
            <a:off x="7121986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INFO@COMPANY.COM</a:t>
            </a:r>
            <a:endParaRPr lang="en-US" sz="675" dirty="0"/>
          </a:p>
        </p:txBody>
      </p:sp>
      <p:sp>
        <p:nvSpPr>
          <p:cNvPr id="8" name="Shape 4"/>
          <p:cNvSpPr/>
          <p:nvPr/>
        </p:nvSpPr>
        <p:spPr>
          <a:xfrm>
            <a:off x="4810125" y="692944"/>
            <a:ext cx="3905250" cy="0"/>
          </a:xfrm>
          <a:prstGeom prst="line">
            <a:avLst/>
          </a:prstGeom>
          <a:solidFill>
            <a:srgbClr val="205FF8"/>
          </a:solidFill>
          <a:ln w="5292">
            <a:solidFill>
              <a:srgbClr val="205FF8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5"/>
          <p:cNvSpPr/>
          <p:nvPr/>
        </p:nvSpPr>
        <p:spPr>
          <a:xfrm>
            <a:off x="475816" y="4855706"/>
            <a:ext cx="8192260" cy="0"/>
          </a:xfrm>
          <a:prstGeom prst="line">
            <a:avLst/>
          </a:prstGeom>
          <a:solidFill>
            <a:srgbClr val="205FF8">
              <a:alpha val="23000"/>
            </a:srgbClr>
          </a:solidFill>
          <a:ln w="5292">
            <a:solidFill>
              <a:srgbClr val="205FF8">
                <a:alpha val="23000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Image 1" descr="https://pitch-assets-ccb95893-de3f-4266-973c-20049231b248.s3.eu-west-1.amazonaws.com/try-pitch-pdf-export-logo.sv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6595" y="4803153"/>
            <a:ext cx="515221" cy="2273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8377" y="906840"/>
            <a:ext cx="8190086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413"/>
              </a:lnSpc>
            </a:pPr>
            <a:r>
              <a:rPr lang="en-US" sz="2600" b="0" kern="0" spc="-24" dirty="0">
                <a:solidFill>
                  <a:srgbClr val="111111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What?</a:t>
            </a:r>
            <a:endParaRPr lang="en-US" sz="2625" dirty="0"/>
          </a:p>
        </p:txBody>
      </p:sp>
      <p:sp>
        <p:nvSpPr>
          <p:cNvPr id="4" name="Text 1"/>
          <p:cNvSpPr/>
          <p:nvPr/>
        </p:nvSpPr>
        <p:spPr>
          <a:xfrm>
            <a:off x="478377" y="1451036"/>
            <a:ext cx="8190086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Describe the problem you’re solving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78377" y="2315508"/>
            <a:ext cx="8190086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413"/>
              </a:lnSpc>
            </a:pPr>
            <a:r>
              <a:rPr lang="en-US" sz="2600" b="0" kern="0" spc="-24" dirty="0">
                <a:solidFill>
                  <a:srgbClr val="111111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Why?</a:t>
            </a:r>
            <a:endParaRPr lang="en-US" sz="2625" dirty="0"/>
          </a:p>
        </p:txBody>
      </p:sp>
      <p:sp>
        <p:nvSpPr>
          <p:cNvPr id="6" name="Text 3"/>
          <p:cNvSpPr/>
          <p:nvPr/>
        </p:nvSpPr>
        <p:spPr>
          <a:xfrm>
            <a:off x="478377" y="2856899"/>
            <a:ext cx="8190086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Detail why it matters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78377" y="3725208"/>
            <a:ext cx="8190086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413"/>
              </a:lnSpc>
            </a:pPr>
            <a:r>
              <a:rPr lang="en-US" sz="2600" b="0" kern="0" spc="-24" dirty="0">
                <a:solidFill>
                  <a:srgbClr val="111111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Why now?</a:t>
            </a:r>
            <a:endParaRPr lang="en-US" sz="2625" dirty="0"/>
          </a:p>
        </p:txBody>
      </p:sp>
      <p:sp>
        <p:nvSpPr>
          <p:cNvPr id="8" name="Text 5"/>
          <p:cNvSpPr/>
          <p:nvPr/>
        </p:nvSpPr>
        <p:spPr>
          <a:xfrm>
            <a:off x="478377" y="4271831"/>
            <a:ext cx="8189788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Create urgency by describing why it needs to be addressed now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477281" y="474897"/>
            <a:ext cx="1428527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PROBLEM</a:t>
            </a:r>
            <a:endParaRPr lang="en-US" sz="675" dirty="0"/>
          </a:p>
        </p:txBody>
      </p:sp>
      <p:sp>
        <p:nvSpPr>
          <p:cNvPr id="10" name="Text 7"/>
          <p:cNvSpPr/>
          <p:nvPr/>
        </p:nvSpPr>
        <p:spPr>
          <a:xfrm>
            <a:off x="475737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AUGUST 2032</a:t>
            </a:r>
            <a:endParaRPr lang="en-US" sz="675" dirty="0"/>
          </a:p>
        </p:txBody>
      </p:sp>
      <p:sp>
        <p:nvSpPr>
          <p:cNvPr id="11" name="Text 8"/>
          <p:cNvSpPr/>
          <p:nvPr/>
        </p:nvSpPr>
        <p:spPr>
          <a:xfrm>
            <a:off x="7121986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INFO@COMPANY.COM</a:t>
            </a:r>
            <a:endParaRPr lang="en-US" sz="675" dirty="0"/>
          </a:p>
        </p:txBody>
      </p:sp>
      <p:sp>
        <p:nvSpPr>
          <p:cNvPr id="12" name="Shape 9"/>
          <p:cNvSpPr/>
          <p:nvPr/>
        </p:nvSpPr>
        <p:spPr>
          <a:xfrm>
            <a:off x="475756" y="692944"/>
            <a:ext cx="8191500" cy="0"/>
          </a:xfrm>
          <a:prstGeom prst="line">
            <a:avLst/>
          </a:prstGeom>
          <a:solidFill>
            <a:srgbClr val="205FF8"/>
          </a:solidFill>
          <a:ln w="5292">
            <a:solidFill>
              <a:srgbClr val="205FF8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0"/>
          <p:cNvSpPr/>
          <p:nvPr/>
        </p:nvSpPr>
        <p:spPr>
          <a:xfrm>
            <a:off x="475816" y="4855706"/>
            <a:ext cx="8192260" cy="0"/>
          </a:xfrm>
          <a:prstGeom prst="line">
            <a:avLst/>
          </a:prstGeom>
          <a:solidFill>
            <a:srgbClr val="205FF8">
              <a:alpha val="23000"/>
            </a:srgbClr>
          </a:solidFill>
          <a:ln w="5292">
            <a:solidFill>
              <a:srgbClr val="205FF8">
                <a:alpha val="23000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Image 0" descr="https://pitch-assets-ccb95893-de3f-4266-973c-20049231b248.s3.eu-west-1.amazonaws.com/try-pitch-pdf-export-logo.sv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6595" y="4803153"/>
            <a:ext cx="515221" cy="2273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63242" y="474596"/>
            <a:ext cx="4095378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SOLUTION</a:t>
            </a:r>
            <a:endParaRPr lang="en-US" sz="675" dirty="0"/>
          </a:p>
        </p:txBody>
      </p:sp>
      <p:sp>
        <p:nvSpPr>
          <p:cNvPr id="4" name="Text 1"/>
          <p:cNvSpPr/>
          <p:nvPr/>
        </p:nvSpPr>
        <p:spPr>
          <a:xfrm>
            <a:off x="475737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AUGUST 2032</a:t>
            </a:r>
            <a:endParaRPr lang="en-US" sz="675" dirty="0"/>
          </a:p>
        </p:txBody>
      </p:sp>
      <p:sp>
        <p:nvSpPr>
          <p:cNvPr id="5" name="Text 2"/>
          <p:cNvSpPr/>
          <p:nvPr/>
        </p:nvSpPr>
        <p:spPr>
          <a:xfrm>
            <a:off x="7121986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INFO@COMPANY.COM</a:t>
            </a:r>
            <a:endParaRPr lang="en-US" sz="675" dirty="0"/>
          </a:p>
        </p:txBody>
      </p:sp>
      <p:sp>
        <p:nvSpPr>
          <p:cNvPr id="6" name="Text 3"/>
          <p:cNvSpPr/>
          <p:nvPr/>
        </p:nvSpPr>
        <p:spPr>
          <a:xfrm>
            <a:off x="4762877" y="904875"/>
            <a:ext cx="3905250" cy="2400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endParaRPr lang="en-US" sz="1350" dirty="0"/>
          </a:p>
        </p:txBody>
      </p:sp>
      <p:pic>
        <p:nvPicPr>
          <p:cNvPr id="7" name="Image 0" descr="https://pitch-assets-ccb95893-de3f-4266-973c-20049231b248.s3.eu-west-1.amazonaws.com/0096bbdf-7b03-4a9d-ad4c-e955de223512?pitch-bytes=4271962&amp;pitch-content-type=image%2Fjpeg"/>
          <p:cNvPicPr>
            <a:picLocks noChangeAspect="1"/>
          </p:cNvPicPr>
          <p:nvPr/>
        </p:nvPicPr>
        <p:blipFill>
          <a:blip r:embed="rId3"/>
          <a:srcRect t="8057" b="20352"/>
          <a:stretch/>
        </p:blipFill>
        <p:spPr>
          <a:xfrm>
            <a:off x="475242" y="474700"/>
            <a:ext cx="3905250" cy="4193663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475816" y="4855706"/>
            <a:ext cx="8192260" cy="0"/>
          </a:xfrm>
          <a:prstGeom prst="line">
            <a:avLst/>
          </a:prstGeom>
          <a:solidFill>
            <a:srgbClr val="205FF8">
              <a:alpha val="23000"/>
            </a:srgbClr>
          </a:solidFill>
          <a:ln w="5292">
            <a:solidFill>
              <a:srgbClr val="205FF8">
                <a:alpha val="23000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5"/>
          <p:cNvSpPr/>
          <p:nvPr/>
        </p:nvSpPr>
        <p:spPr>
          <a:xfrm>
            <a:off x="4762432" y="692944"/>
            <a:ext cx="3905250" cy="0"/>
          </a:xfrm>
          <a:prstGeom prst="line">
            <a:avLst/>
          </a:prstGeom>
          <a:solidFill>
            <a:srgbClr val="205FF8"/>
          </a:solidFill>
          <a:ln w="5292">
            <a:solidFill>
              <a:srgbClr val="205FF8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Image 1" descr="https://pitch-assets-ccb95893-de3f-4266-973c-20049231b248.s3.eu-west-1.amazonaws.com/try-pitch-pdf-export-logo.sv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6595" y="4803153"/>
            <a:ext cx="515221" cy="22730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gradFill>
          <a:gsLst>
            <a:gs pos="0">
              <a:srgbClr val="205FF8"/>
            </a:gs>
            <a:gs pos="100000">
              <a:srgbClr val="939DA8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5543" y="475682"/>
            <a:ext cx="8192914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MARKET POTENTIAL</a:t>
            </a:r>
            <a:endParaRPr lang="en-US" sz="675" dirty="0"/>
          </a:p>
        </p:txBody>
      </p:sp>
      <p:sp>
        <p:nvSpPr>
          <p:cNvPr id="4" name="Shape 1"/>
          <p:cNvSpPr/>
          <p:nvPr/>
        </p:nvSpPr>
        <p:spPr>
          <a:xfrm>
            <a:off x="3827721" y="1591820"/>
            <a:ext cx="2214562" cy="2211102"/>
          </a:xfrm>
          <a:prstGeom prst="ellipse">
            <a:avLst/>
          </a:prstGeom>
          <a:solidFill>
            <a:srgbClr val="FFFFFF">
              <a:alpha val="0"/>
            </a:srgbClr>
          </a:solidFill>
          <a:ln w="10583">
            <a:solidFill>
              <a:srgbClr val="FFFFFF">
                <a:alpha val="33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712295" y="1278322"/>
            <a:ext cx="2524125" cy="2524125"/>
          </a:xfrm>
          <a:prstGeom prst="ellipse">
            <a:avLst/>
          </a:prstGeom>
          <a:solidFill>
            <a:srgbClr val="FFFFFF">
              <a:alpha val="0"/>
            </a:srgbClr>
          </a:solidFill>
          <a:ln w="5292">
            <a:solidFill>
              <a:srgbClr val="FFFFFF">
                <a:alpha val="33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523387" y="1896564"/>
            <a:ext cx="1905000" cy="1905000"/>
          </a:xfrm>
          <a:prstGeom prst="ellipse">
            <a:avLst/>
          </a:prstGeom>
          <a:solidFill>
            <a:srgbClr val="FFFFFF">
              <a:alpha val="0"/>
            </a:srgbClr>
          </a:solidFill>
          <a:ln w="10583">
            <a:solidFill>
              <a:srgbClr val="FFFFFF">
                <a:alpha val="33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1019359" y="2149906"/>
            <a:ext cx="1904702" cy="433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413"/>
              </a:lnSpc>
            </a:pPr>
            <a:r>
              <a:rPr lang="en-US" sz="2600" b="0" kern="0" spc="-24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$2.3B</a:t>
            </a:r>
            <a:endParaRPr lang="en-US" sz="2625" dirty="0"/>
          </a:p>
        </p:txBody>
      </p:sp>
      <p:sp>
        <p:nvSpPr>
          <p:cNvPr id="8" name="Text 5"/>
          <p:cNvSpPr/>
          <p:nvPr/>
        </p:nvSpPr>
        <p:spPr>
          <a:xfrm>
            <a:off x="4095359" y="2314247"/>
            <a:ext cx="1666726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413"/>
              </a:lnSpc>
            </a:pPr>
            <a:r>
              <a:rPr lang="en-US" sz="2600" b="0" kern="0" spc="-24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$242.9M</a:t>
            </a:r>
            <a:endParaRPr lang="en-US" sz="2625" dirty="0"/>
          </a:p>
        </p:txBody>
      </p:sp>
      <p:sp>
        <p:nvSpPr>
          <p:cNvPr id="9" name="Text 6"/>
          <p:cNvSpPr/>
          <p:nvPr/>
        </p:nvSpPr>
        <p:spPr>
          <a:xfrm>
            <a:off x="6712214" y="2467940"/>
            <a:ext cx="1523851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413"/>
              </a:lnSpc>
            </a:pPr>
            <a:r>
              <a:rPr lang="en-US" sz="2600" b="0" kern="0" spc="-24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$15M</a:t>
            </a:r>
            <a:endParaRPr lang="en-US" sz="2625" dirty="0"/>
          </a:p>
        </p:txBody>
      </p:sp>
      <p:sp>
        <p:nvSpPr>
          <p:cNvPr id="10" name="Text 7"/>
          <p:cNvSpPr/>
          <p:nvPr/>
        </p:nvSpPr>
        <p:spPr>
          <a:xfrm>
            <a:off x="1019359" y="3936416"/>
            <a:ext cx="190470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00"/>
              </a:lnSpc>
            </a:pPr>
            <a:r>
              <a:rPr lang="en-US" sz="1400" b="0" dirty="0">
                <a:solidFill>
                  <a:srgbClr val="545465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TAM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3979114" y="3936416"/>
            <a:ext cx="190470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00"/>
              </a:lnSpc>
            </a:pPr>
            <a:r>
              <a:rPr lang="en-US" sz="1400" b="0" dirty="0">
                <a:solidFill>
                  <a:srgbClr val="545465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SAM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523760" y="3936416"/>
            <a:ext cx="190470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00"/>
              </a:lnSpc>
            </a:pPr>
            <a:r>
              <a:rPr lang="en-US" sz="1400" b="0" dirty="0">
                <a:solidFill>
                  <a:srgbClr val="545465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SOM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1022237" y="2625848"/>
            <a:ext cx="1904851" cy="426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en-US" sz="1100" b="0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Total</a:t>
            </a:r>
            <a:endParaRPr lang="en-US" sz="1050" dirty="0"/>
          </a:p>
          <a:p>
            <a:pPr algn="ctr">
              <a:lnSpc>
                <a:spcPts val="1680"/>
              </a:lnSpc>
            </a:pPr>
            <a:r>
              <a:rPr lang="en-US" sz="1100" b="0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Available Market</a:t>
            </a:r>
            <a:endParaRPr lang="en-US" sz="1050" dirty="0"/>
          </a:p>
        </p:txBody>
      </p:sp>
      <p:sp>
        <p:nvSpPr>
          <p:cNvPr id="14" name="Text 11"/>
          <p:cNvSpPr/>
          <p:nvPr/>
        </p:nvSpPr>
        <p:spPr>
          <a:xfrm>
            <a:off x="4094390" y="2774095"/>
            <a:ext cx="1666726" cy="426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en-US" sz="1100" b="0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Serviceable</a:t>
            </a:r>
            <a:endParaRPr lang="en-US" sz="1050" dirty="0"/>
          </a:p>
          <a:p>
            <a:pPr algn="ctr">
              <a:lnSpc>
                <a:spcPts val="1680"/>
              </a:lnSpc>
            </a:pPr>
            <a:r>
              <a:rPr lang="en-US" sz="1100" b="0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Available Market</a:t>
            </a:r>
            <a:endParaRPr lang="en-US" sz="1050" dirty="0"/>
          </a:p>
        </p:txBody>
      </p:sp>
      <p:sp>
        <p:nvSpPr>
          <p:cNvPr id="15" name="Text 12"/>
          <p:cNvSpPr/>
          <p:nvPr/>
        </p:nvSpPr>
        <p:spPr>
          <a:xfrm>
            <a:off x="6715584" y="2925096"/>
            <a:ext cx="1523851" cy="426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en-US" sz="1100" b="0" dirty="0">
                <a:solidFill>
                  <a:srgbClr val="FFFFFF"/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Serviceable Obtainable Market</a:t>
            </a:r>
            <a:endParaRPr lang="en-US" sz="1050" dirty="0"/>
          </a:p>
        </p:txBody>
      </p:sp>
      <p:sp>
        <p:nvSpPr>
          <p:cNvPr id="16" name="Shape 13"/>
          <p:cNvSpPr/>
          <p:nvPr/>
        </p:nvSpPr>
        <p:spPr>
          <a:xfrm>
            <a:off x="482911" y="694350"/>
            <a:ext cx="8184994" cy="0"/>
          </a:xfrm>
          <a:prstGeom prst="line">
            <a:avLst/>
          </a:prstGeom>
          <a:solidFill>
            <a:srgbClr val="FFFFFF"/>
          </a:solidFill>
          <a:ln w="5292">
            <a:solidFill>
              <a:srgbClr val="FFFFFF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475737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FFFFFF">
                    <a:alpha val="45000"/>
                  </a:srgbClr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AUGUST 2032</a:t>
            </a:r>
            <a:endParaRPr lang="en-US" sz="675" dirty="0"/>
          </a:p>
        </p:txBody>
      </p:sp>
      <p:sp>
        <p:nvSpPr>
          <p:cNvPr id="18" name="Text 15"/>
          <p:cNvSpPr/>
          <p:nvPr/>
        </p:nvSpPr>
        <p:spPr>
          <a:xfrm>
            <a:off x="7121986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1181"/>
              </a:lnSpc>
            </a:pPr>
            <a:r>
              <a:rPr lang="en-US" sz="700" b="1" kern="0" spc="120" dirty="0">
                <a:solidFill>
                  <a:srgbClr val="FFFFFF">
                    <a:alpha val="45000"/>
                  </a:srgbClr>
                </a:solidFill>
                <a:latin typeface="Alegreya" pitchFamily="34" charset="0"/>
                <a:ea typeface="Alegreya" pitchFamily="34" charset="-122"/>
                <a:cs typeface="Alegreya" pitchFamily="34" charset="-120"/>
              </a:rPr>
              <a:t>INFO@COMPANY.COM</a:t>
            </a:r>
            <a:endParaRPr lang="en-US" sz="675" dirty="0"/>
          </a:p>
        </p:txBody>
      </p:sp>
      <p:sp>
        <p:nvSpPr>
          <p:cNvPr id="19" name="Shape 16"/>
          <p:cNvSpPr/>
          <p:nvPr/>
        </p:nvSpPr>
        <p:spPr>
          <a:xfrm>
            <a:off x="475816" y="4855706"/>
            <a:ext cx="8192260" cy="0"/>
          </a:xfrm>
          <a:prstGeom prst="line">
            <a:avLst/>
          </a:prstGeom>
          <a:solidFill>
            <a:srgbClr val="FFFFFF">
              <a:alpha val="23000"/>
            </a:srgbClr>
          </a:solidFill>
          <a:ln w="5292">
            <a:solidFill>
              <a:srgbClr val="FFFFFF">
                <a:alpha val="23000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pic>
        <p:nvPicPr>
          <p:cNvPr id="20" name="Image 0" descr="https://pitch-assets-ccb95893-de3f-4266-973c-20049231b248.s3.eu-west-1.amazonaws.com/try-pitch-pdf-export-logo.sv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6595" y="4803153"/>
            <a:ext cx="515221" cy="22730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pitch-assets-ccb95893-de3f-4266-973c-20049231b248.s3.eu-west-1.amazonaws.com/515fa108-d963-4706-850a-22778ba5e946?pitch-bytes=1253526&amp;pitch-content-type=image%2Fpng"/>
          <p:cNvPicPr>
            <a:picLocks noChangeAspect="1"/>
          </p:cNvPicPr>
          <p:nvPr/>
        </p:nvPicPr>
        <p:blipFill>
          <a:blip r:embed="rId3"/>
          <a:srcRect t="7460" r="10714" b="37099"/>
          <a:stretch/>
        </p:blipFill>
        <p:spPr>
          <a:xfrm>
            <a:off x="476030" y="1192951"/>
            <a:ext cx="2286000" cy="1824038"/>
          </a:xfrm>
          <a:prstGeom prst="rect">
            <a:avLst/>
          </a:prstGeom>
        </p:spPr>
      </p:pic>
      <p:pic>
        <p:nvPicPr>
          <p:cNvPr id="4" name="Image 1" descr="https://pitch-assets-ccb95893-de3f-4266-973c-20049231b248.s3.eu-west-1.amazonaws.com/9ebe4c45-a3be-4d21-80e4-d2ef06910ff5?pitch-bytes=1226233&amp;pitch-content-type=image%2Fpng"/>
          <p:cNvPicPr>
            <a:picLocks noChangeAspect="1"/>
          </p:cNvPicPr>
          <p:nvPr/>
        </p:nvPicPr>
        <p:blipFill>
          <a:blip r:embed="rId4"/>
          <a:srcRect t="9554" b="18688"/>
          <a:stretch/>
        </p:blipFill>
        <p:spPr>
          <a:xfrm>
            <a:off x="3429127" y="1192629"/>
            <a:ext cx="2286000" cy="2457314"/>
          </a:xfrm>
          <a:prstGeom prst="rect">
            <a:avLst/>
          </a:prstGeom>
        </p:spPr>
      </p:pic>
      <p:pic>
        <p:nvPicPr>
          <p:cNvPr id="5" name="Image 2" descr="https://pitch-assets-ccb95893-de3f-4266-973c-20049231b248.s3.eu-west-1.amazonaws.com/a9ee68e8-0179-43b4-89e4-b41f23e84899?pitch-bytes=1085420&amp;pitch-content-type=image%2Fpng"/>
          <p:cNvPicPr>
            <a:picLocks noChangeAspect="1"/>
          </p:cNvPicPr>
          <p:nvPr/>
        </p:nvPicPr>
        <p:blipFill>
          <a:blip r:embed="rId5"/>
          <a:srcRect l="19368" t="51394" r="46502" b="7769"/>
          <a:stretch/>
        </p:blipFill>
        <p:spPr>
          <a:xfrm>
            <a:off x="6379769" y="1192629"/>
            <a:ext cx="2286000" cy="1825943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476567" y="3469630"/>
            <a:ext cx="2285926" cy="21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Short description</a:t>
            </a:r>
            <a:endParaRPr lang="en-US" sz="1050" dirty="0"/>
          </a:p>
        </p:txBody>
      </p:sp>
      <p:sp>
        <p:nvSpPr>
          <p:cNvPr id="7" name="Text 1"/>
          <p:cNvSpPr/>
          <p:nvPr/>
        </p:nvSpPr>
        <p:spPr>
          <a:xfrm>
            <a:off x="476567" y="3162490"/>
            <a:ext cx="1666726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Name of feature</a:t>
            </a:r>
            <a:endParaRPr lang="en-US" sz="1350" dirty="0"/>
          </a:p>
        </p:txBody>
      </p:sp>
      <p:sp>
        <p:nvSpPr>
          <p:cNvPr id="8" name="Text 2"/>
          <p:cNvSpPr/>
          <p:nvPr/>
        </p:nvSpPr>
        <p:spPr>
          <a:xfrm>
            <a:off x="3427209" y="4084444"/>
            <a:ext cx="2285702" cy="21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Short description</a:t>
            </a:r>
            <a:endParaRPr lang="en-US" sz="1050" dirty="0"/>
          </a:p>
        </p:txBody>
      </p:sp>
      <p:sp>
        <p:nvSpPr>
          <p:cNvPr id="9" name="Text 3"/>
          <p:cNvSpPr/>
          <p:nvPr/>
        </p:nvSpPr>
        <p:spPr>
          <a:xfrm>
            <a:off x="3427209" y="3781615"/>
            <a:ext cx="1666726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Name of feature</a:t>
            </a:r>
            <a:endParaRPr lang="en-US" sz="1350" dirty="0"/>
          </a:p>
        </p:txBody>
      </p:sp>
      <p:sp>
        <p:nvSpPr>
          <p:cNvPr id="10" name="Text 4"/>
          <p:cNvSpPr/>
          <p:nvPr/>
        </p:nvSpPr>
        <p:spPr>
          <a:xfrm>
            <a:off x="6379769" y="3471989"/>
            <a:ext cx="2285702" cy="21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Short description</a:t>
            </a:r>
            <a:endParaRPr lang="en-US" sz="1050" dirty="0"/>
          </a:p>
        </p:txBody>
      </p:sp>
      <p:sp>
        <p:nvSpPr>
          <p:cNvPr id="11" name="Text 5"/>
          <p:cNvSpPr/>
          <p:nvPr/>
        </p:nvSpPr>
        <p:spPr>
          <a:xfrm>
            <a:off x="6379769" y="3162490"/>
            <a:ext cx="1666726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Name of feature</a:t>
            </a:r>
            <a:endParaRPr lang="en-US" sz="1350" dirty="0"/>
          </a:p>
        </p:txBody>
      </p:sp>
      <p:sp>
        <p:nvSpPr>
          <p:cNvPr id="12" name="Text 6"/>
          <p:cNvSpPr/>
          <p:nvPr/>
        </p:nvSpPr>
        <p:spPr>
          <a:xfrm>
            <a:off x="476567" y="474596"/>
            <a:ext cx="4095378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OUR PRODUCT</a:t>
            </a:r>
            <a:endParaRPr lang="en-US" sz="675" dirty="0"/>
          </a:p>
        </p:txBody>
      </p:sp>
      <p:sp>
        <p:nvSpPr>
          <p:cNvPr id="13" name="Shape 7"/>
          <p:cNvSpPr/>
          <p:nvPr/>
        </p:nvSpPr>
        <p:spPr>
          <a:xfrm>
            <a:off x="475756" y="692944"/>
            <a:ext cx="8191500" cy="0"/>
          </a:xfrm>
          <a:prstGeom prst="line">
            <a:avLst/>
          </a:prstGeom>
          <a:solidFill>
            <a:srgbClr val="205FF8"/>
          </a:solidFill>
          <a:ln w="5292">
            <a:solidFill>
              <a:srgbClr val="205FF8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8"/>
          <p:cNvSpPr/>
          <p:nvPr/>
        </p:nvSpPr>
        <p:spPr>
          <a:xfrm>
            <a:off x="475737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AUGUST 2032</a:t>
            </a:r>
            <a:endParaRPr lang="en-US" sz="675" dirty="0"/>
          </a:p>
        </p:txBody>
      </p:sp>
      <p:sp>
        <p:nvSpPr>
          <p:cNvPr id="15" name="Text 9"/>
          <p:cNvSpPr/>
          <p:nvPr/>
        </p:nvSpPr>
        <p:spPr>
          <a:xfrm>
            <a:off x="7121986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INFO@COMPANY.COM</a:t>
            </a:r>
            <a:endParaRPr lang="en-US" sz="675" dirty="0"/>
          </a:p>
        </p:txBody>
      </p:sp>
      <p:sp>
        <p:nvSpPr>
          <p:cNvPr id="16" name="Shape 10"/>
          <p:cNvSpPr/>
          <p:nvPr/>
        </p:nvSpPr>
        <p:spPr>
          <a:xfrm>
            <a:off x="475816" y="4826193"/>
            <a:ext cx="8192260" cy="0"/>
          </a:xfrm>
          <a:prstGeom prst="line">
            <a:avLst/>
          </a:prstGeom>
          <a:solidFill>
            <a:srgbClr val="205FF8">
              <a:alpha val="23000"/>
            </a:srgbClr>
          </a:solidFill>
          <a:ln w="5292">
            <a:solidFill>
              <a:srgbClr val="205FF8">
                <a:alpha val="23000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1"/>
          <p:cNvSpPr/>
          <p:nvPr/>
        </p:nvSpPr>
        <p:spPr>
          <a:xfrm>
            <a:off x="475756" y="3017045"/>
            <a:ext cx="2288662" cy="0"/>
          </a:xfrm>
          <a:prstGeom prst="line">
            <a:avLst/>
          </a:prstGeom>
          <a:solidFill>
            <a:srgbClr val="205FF8"/>
          </a:solidFill>
          <a:ln w="21167">
            <a:solidFill>
              <a:srgbClr val="205FF8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2"/>
          <p:cNvSpPr/>
          <p:nvPr/>
        </p:nvSpPr>
        <p:spPr>
          <a:xfrm>
            <a:off x="3426996" y="3651561"/>
            <a:ext cx="2288662" cy="0"/>
          </a:xfrm>
          <a:prstGeom prst="line">
            <a:avLst/>
          </a:prstGeom>
          <a:solidFill>
            <a:srgbClr val="205FF8"/>
          </a:solidFill>
          <a:ln w="21167">
            <a:solidFill>
              <a:srgbClr val="205FF8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3"/>
          <p:cNvSpPr/>
          <p:nvPr/>
        </p:nvSpPr>
        <p:spPr>
          <a:xfrm>
            <a:off x="6378235" y="3017045"/>
            <a:ext cx="2288662" cy="0"/>
          </a:xfrm>
          <a:prstGeom prst="line">
            <a:avLst/>
          </a:prstGeom>
          <a:solidFill>
            <a:srgbClr val="205FF8"/>
          </a:solidFill>
          <a:ln w="21167">
            <a:solidFill>
              <a:srgbClr val="205FF8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pic>
        <p:nvPicPr>
          <p:cNvPr id="20" name="Image 3" descr="https://pitch-assets-ccb95893-de3f-4266-973c-20049231b248.s3.eu-west-1.amazonaws.com/try-pitch-pdf-export-logo.svg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6595" y="4803153"/>
            <a:ext cx="515221" cy="22730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6567" y="474596"/>
            <a:ext cx="4095378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OUR PRODUCT</a:t>
            </a:r>
            <a:endParaRPr lang="en-US" sz="675" dirty="0"/>
          </a:p>
        </p:txBody>
      </p:sp>
      <p:sp>
        <p:nvSpPr>
          <p:cNvPr id="4" name="Text 1"/>
          <p:cNvSpPr/>
          <p:nvPr/>
        </p:nvSpPr>
        <p:spPr>
          <a:xfrm>
            <a:off x="475737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AUGUST 2032</a:t>
            </a:r>
            <a:endParaRPr lang="en-US" sz="675" dirty="0"/>
          </a:p>
        </p:txBody>
      </p:sp>
      <p:sp>
        <p:nvSpPr>
          <p:cNvPr id="5" name="Text 2"/>
          <p:cNvSpPr/>
          <p:nvPr/>
        </p:nvSpPr>
        <p:spPr>
          <a:xfrm>
            <a:off x="7121986" y="4924846"/>
            <a:ext cx="1546473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1181"/>
              </a:lnSpc>
            </a:pPr>
            <a:r>
              <a:rPr lang="en-US" sz="700" b="1" kern="0" spc="120" dirty="0">
                <a:solidFill>
                  <a:srgbClr val="205FF8">
                    <a:alpha val="45000"/>
                  </a:srgbClr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INFO@COMPANY.COM</a:t>
            </a:r>
            <a:endParaRPr lang="en-US" sz="675" dirty="0"/>
          </a:p>
        </p:txBody>
      </p:sp>
      <p:sp>
        <p:nvSpPr>
          <p:cNvPr id="6" name="Text 3"/>
          <p:cNvSpPr/>
          <p:nvPr/>
        </p:nvSpPr>
        <p:spPr>
          <a:xfrm>
            <a:off x="477910" y="904875"/>
            <a:ext cx="3905250" cy="900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sz="1400" b="0" dirty="0">
                <a:solidFill>
                  <a:srgbClr val="000000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A brief description of your product. Sell it in a few concise sentences. Now list some of its unique features:</a:t>
            </a:r>
            <a:endParaRPr lang="en-US" sz="1350" dirty="0"/>
          </a:p>
        </p:txBody>
      </p:sp>
      <p:pic>
        <p:nvPicPr>
          <p:cNvPr id="7" name="Image 0" descr="https://pitch-assets-ccb95893-de3f-4266-973c-20049231b248.s3.eu-west-1.amazonaws.com/24c7dcc5-4881-41e2-9551-3345ddbf4e07?pitch-bytes=2443169&amp;pitch-content-type=image%2Fjpeg"/>
          <p:cNvPicPr>
            <a:picLocks noChangeAspect="1"/>
          </p:cNvPicPr>
          <p:nvPr/>
        </p:nvPicPr>
        <p:blipFill>
          <a:blip r:embed="rId3"/>
          <a:srcRect t="26838" b="1566"/>
          <a:stretch/>
        </p:blipFill>
        <p:spPr>
          <a:xfrm>
            <a:off x="4761917" y="474700"/>
            <a:ext cx="3905250" cy="4193663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475816" y="4855706"/>
            <a:ext cx="8192260" cy="0"/>
          </a:xfrm>
          <a:prstGeom prst="line">
            <a:avLst/>
          </a:prstGeom>
          <a:solidFill>
            <a:srgbClr val="205FF8">
              <a:alpha val="23000"/>
            </a:srgbClr>
          </a:solidFill>
          <a:ln w="5292">
            <a:solidFill>
              <a:srgbClr val="205FF8">
                <a:alpha val="23000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5"/>
          <p:cNvSpPr/>
          <p:nvPr/>
        </p:nvSpPr>
        <p:spPr>
          <a:xfrm>
            <a:off x="475756" y="692944"/>
            <a:ext cx="3905250" cy="0"/>
          </a:xfrm>
          <a:prstGeom prst="line">
            <a:avLst/>
          </a:prstGeom>
          <a:solidFill>
            <a:srgbClr val="205FF8"/>
          </a:solidFill>
          <a:ln w="5292">
            <a:solidFill>
              <a:srgbClr val="205FF8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6"/>
          <p:cNvSpPr/>
          <p:nvPr/>
        </p:nvSpPr>
        <p:spPr>
          <a:xfrm>
            <a:off x="476567" y="2047875"/>
            <a:ext cx="3905250" cy="1280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90500" indent="-190500" algn="l">
              <a:lnSpc>
                <a:spcPts val="1680"/>
              </a:lnSpc>
              <a:buSzPct val="100000"/>
              <a:buChar char="•"/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Name of feature</a:t>
            </a:r>
            <a:endParaRPr lang="en-US" sz="1050" dirty="0"/>
          </a:p>
          <a:p>
            <a:pPr marL="190500" indent="-190500" algn="l">
              <a:lnSpc>
                <a:spcPts val="1680"/>
              </a:lnSpc>
              <a:buSzPct val="100000"/>
              <a:buChar char="•"/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Name of feature</a:t>
            </a:r>
            <a:endParaRPr lang="en-US" sz="1050" dirty="0"/>
          </a:p>
          <a:p>
            <a:pPr marL="190500" indent="-190500" algn="l">
              <a:lnSpc>
                <a:spcPts val="1680"/>
              </a:lnSpc>
              <a:buSzPct val="100000"/>
              <a:buChar char="•"/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Name of feature</a:t>
            </a:r>
            <a:endParaRPr lang="en-US" sz="1050" dirty="0"/>
          </a:p>
          <a:p>
            <a:pPr marL="190500" indent="-190500" algn="l">
              <a:lnSpc>
                <a:spcPts val="1680"/>
              </a:lnSpc>
              <a:buSzPct val="100000"/>
              <a:buChar char="•"/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Name of feature</a:t>
            </a:r>
            <a:endParaRPr lang="en-US" sz="1050" dirty="0"/>
          </a:p>
          <a:p>
            <a:pPr marL="190500" indent="-190500" algn="l">
              <a:lnSpc>
                <a:spcPts val="1680"/>
              </a:lnSpc>
              <a:buSzPct val="100000"/>
              <a:buChar char="•"/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Name of feature</a:t>
            </a:r>
            <a:endParaRPr lang="en-US" sz="1050" dirty="0"/>
          </a:p>
          <a:p>
            <a:pPr marL="190500" indent="-190500" algn="l">
              <a:lnSpc>
                <a:spcPts val="1680"/>
              </a:lnSpc>
              <a:buSzPct val="100000"/>
              <a:buChar char="•"/>
            </a:pPr>
            <a:r>
              <a:rPr lang="en-US" sz="1100" b="0" dirty="0">
                <a:solidFill>
                  <a:srgbClr val="666666"/>
                </a:solidFill>
                <a:latin typeface="Questrial" pitchFamily="34" charset="0"/>
                <a:ea typeface="Questrial" pitchFamily="34" charset="-122"/>
                <a:cs typeface="Questrial" pitchFamily="34" charset="-120"/>
              </a:rPr>
              <a:t>Name of feature</a:t>
            </a:r>
            <a:endParaRPr lang="en-US" sz="1050" dirty="0"/>
          </a:p>
        </p:txBody>
      </p:sp>
      <p:pic>
        <p:nvPicPr>
          <p:cNvPr id="11" name="Image 1" descr="https://pitch-assets-ccb95893-de3f-4266-973c-20049231b248.s3.eu-west-1.amazonaws.com/try-pitch-pdf-export-logo.sv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6595" y="4803153"/>
            <a:ext cx="515221" cy="22730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418</Words>
  <Application>Microsoft Office PowerPoint</Application>
  <PresentationFormat>On-screen Show (16:9)</PresentationFormat>
  <Paragraphs>166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Alegreya</vt:lpstr>
      <vt:lpstr>Questrial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>PptxGenJS Presentation</dc:subject>
  <dc:creator>Pitch Software GmbH</dc:creator>
  <cp:lastModifiedBy>Hasan Evans</cp:lastModifiedBy>
  <cp:revision>4</cp:revision>
  <dcterms:created xsi:type="dcterms:W3CDTF">2024-12-06T12:40:17Z</dcterms:created>
  <dcterms:modified xsi:type="dcterms:W3CDTF">2024-12-07T05:57:26Z</dcterms:modified>
</cp:coreProperties>
</file>